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</p:sldIdLst>
  <p:sldSz cx="9144000" cy="5143500" type="screen4x3"/>
  <p:notesSz cx="9144000" cy="5143500"/>
  <p:defaultTextStyle>
    <a:lvl1pPr marL="0" indent="0" algn="l" defTabSz="914400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Arial"/>
        <a:ea typeface="Arial"/>
      </a:defRPr>
    </a:lvl1pPr>
    <a:lvl2pPr marL="457200" indent="457200" algn="l" defTabSz="914400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Arial"/>
        <a:ea typeface="Arial"/>
      </a:defRPr>
    </a:lvl2pPr>
    <a:lvl3pPr marL="914400" indent="914400" algn="l" defTabSz="914400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Arial"/>
        <a:ea typeface="Arial"/>
      </a:defRPr>
    </a:lvl3pPr>
    <a:lvl4pPr marL="1371600" indent="1371600" algn="l" defTabSz="914400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Arial"/>
        <a:ea typeface="Arial"/>
      </a:defRPr>
    </a:lvl4pPr>
    <a:lvl5pPr marL="1828800" indent="1828800" algn="l" defTabSz="914400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Arial"/>
        <a:ea typeface="Arial"/>
      </a:defRPr>
    </a:lvl5pPr>
    <a:lvl6pPr>
      <a:defRPr lang="ru-RU" sz="1800"/>
    </a:lvl6pPr>
    <a:lvl7pPr>
      <a:defRPr lang="ru-RU" sz="1800"/>
    </a:lvl7pPr>
    <a:lvl8pPr>
      <a:defRPr lang="ru-RU" sz="1800"/>
    </a:lvl8pPr>
    <a:lvl9pPr>
      <a:defRPr lang="ru-RU" sz="1800"/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 /><Relationship Id="rId5" Type="http://schemas.openxmlformats.org/officeDocument/2006/relationships/tableStyles" Target="tableStyles.xml" /><Relationship Id="rId6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143000" y="841770"/>
            <a:ext cx="6858000" cy="1790698"/>
          </a:xfrm>
        </p:spPr>
        <p:txBody>
          <a:bodyPr anchor="b"/>
          <a:lstStyle>
            <a:lvl1pPr algn="ctr">
              <a:defRPr sz="4500"/>
            </a:lvl1pPr>
          </a:lstStyle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143000" y="2701526"/>
            <a:ext cx="6858000" cy="124182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/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/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543675" y="273843"/>
            <a:ext cx="1971675" cy="4358877"/>
          </a:xfrm>
        </p:spPr>
        <p:txBody>
          <a:bodyPr vert="eaVert"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628648" y="273843"/>
            <a:ext cx="5800725" cy="4358877"/>
          </a:xfrm>
        </p:spPr>
        <p:txBody>
          <a:bodyPr vert="eaVert"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/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/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3886" y="1282302"/>
            <a:ext cx="7886700" cy="2139552"/>
          </a:xfrm>
        </p:spPr>
        <p:txBody>
          <a:bodyPr anchor="b"/>
          <a:lstStyle>
            <a:lvl1pPr>
              <a:defRPr sz="4500"/>
            </a:lvl1pPr>
          </a:lstStyle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6" y="3442096"/>
            <a:ext cx="7886700" cy="112513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/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28648" y="1369217"/>
            <a:ext cx="3886200" cy="3263502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29150" y="1369217"/>
            <a:ext cx="3886200" cy="3263502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/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39" y="273843"/>
            <a:ext cx="7886700" cy="994170"/>
          </a:xfrm>
        </p:spPr>
        <p:txBody>
          <a:bodyPr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9840" y="1260870"/>
            <a:ext cx="3868338" cy="6179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29840" y="1878804"/>
            <a:ext cx="3868338" cy="2763439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29150" y="1260870"/>
            <a:ext cx="3887389" cy="6179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29150" y="1878804"/>
            <a:ext cx="3887389" cy="2763439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/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/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/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39" y="342900"/>
            <a:ext cx="2949176" cy="120015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3887389" y="740566"/>
            <a:ext cx="4629150" cy="365521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39" y="1543050"/>
            <a:ext cx="2949176" cy="285868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/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39" y="342900"/>
            <a:ext cx="2949176" cy="120015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3887389" y="740566"/>
            <a:ext cx="4629150" cy="365521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r>
              <a:rPr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39" y="1543050"/>
            <a:ext cx="2949176" cy="285868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/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48" y="273843"/>
            <a:ext cx="7886700" cy="994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48" y="1369217"/>
            <a:ext cx="7886700" cy="3263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28648" y="4767260"/>
            <a:ext cx="2057400" cy="273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/>
              <a:t/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028950" y="4767260"/>
            <a:ext cx="3086100" cy="273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4767260"/>
            <a:ext cx="2057400" cy="273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/>
              <a:t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49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60069796" name=""/>
          <p:cNvSpPr/>
          <p:nvPr/>
        </p:nvSpPr>
        <p:spPr bwMode="auto">
          <a:xfrm flipH="0" flipV="0">
            <a:off x="161923" y="110120"/>
            <a:ext cx="8858250" cy="4900027"/>
          </a:xfrm>
          <a:prstGeom prst="rect">
            <a:avLst/>
          </a:prstGeom>
          <a:noFill/>
          <a:ln w="12699" cap="flat" cmpd="sng" algn="ctr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1661127" name=""/>
          <p:cNvSpPr txBox="1"/>
          <p:nvPr/>
        </p:nvSpPr>
        <p:spPr bwMode="auto">
          <a:xfrm flipH="0" flipV="0">
            <a:off x="866772" y="190497"/>
            <a:ext cx="7344162" cy="6404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lvl="0" algn="l">
              <a:defRPr/>
            </a:pPr>
            <a:r>
              <a:rPr lang="ru-RU" b="1">
                <a:solidFill>
                  <a:srgbClr val="CF4520"/>
                </a:solidFill>
                <a:latin typeface="PT Astra Serif"/>
                <a:ea typeface="PT Astra Serif"/>
                <a:cs typeface="PT Astra Serif"/>
              </a:rPr>
              <a:t>                                      </a:t>
            </a:r>
            <a:r>
              <a:rPr lang="ru-RU" b="1">
                <a:solidFill>
                  <a:srgbClr val="8767D9"/>
                </a:solidFill>
                <a:latin typeface="PT Astra Serif"/>
                <a:ea typeface="PT Astra Serif"/>
                <a:cs typeface="PT Astra Serif"/>
              </a:rPr>
              <a:t>РАБОТАЕТЕ НА СЕБЯ?</a:t>
            </a:r>
            <a:endParaRPr sz="1600" b="1">
              <a:solidFill>
                <a:srgbClr val="8767D9"/>
              </a:solidFill>
              <a:latin typeface="PT Astra Serif"/>
              <a:ea typeface="PT Astra Serif"/>
              <a:cs typeface="PT Astra Serif"/>
            </a:endParaRPr>
          </a:p>
          <a:p>
            <a:pPr lvl="0" algn="l">
              <a:defRPr/>
            </a:pPr>
            <a:r>
              <a:rPr lang="ru-RU" b="1">
                <a:solidFill>
                  <a:srgbClr val="8767D9"/>
                </a:solidFill>
                <a:latin typeface="PT Astra Serif"/>
                <a:ea typeface="PT Astra Serif"/>
                <a:cs typeface="PT Astra Serif"/>
              </a:rPr>
              <a:t>        Делайте это легально - оформите САМОЗАНЯТОСТЬ</a:t>
            </a:r>
            <a:endParaRPr sz="2400" b="1">
              <a:solidFill>
                <a:srgbClr val="8767D9"/>
              </a:solidFill>
              <a:latin typeface="PT Astra Serif"/>
              <a:cs typeface="PT Astra Serif"/>
            </a:endParaRPr>
          </a:p>
        </p:txBody>
      </p:sp>
      <p:sp>
        <p:nvSpPr>
          <p:cNvPr id="504266326" name=""/>
          <p:cNvSpPr txBox="1"/>
          <p:nvPr/>
        </p:nvSpPr>
        <p:spPr bwMode="auto">
          <a:xfrm flipH="0" flipV="0">
            <a:off x="468605" y="831657"/>
            <a:ext cx="8246322" cy="6404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spAutoFit/>
          </a:bodyPr>
          <a:p>
            <a:pPr lvl="0" algn="l">
              <a:defRPr/>
            </a:pPr>
            <a:r>
              <a:rPr b="1" i="0" u="none">
                <a:solidFill>
                  <a:schemeClr val="tx2"/>
                </a:solidFill>
                <a:latin typeface="PT Astra Serif"/>
                <a:ea typeface="PT Astra Serif"/>
                <a:cs typeface="PT Astra Serif"/>
              </a:rPr>
              <a:t>          </a:t>
            </a:r>
            <a:r>
              <a:rPr b="1" i="0" u="none">
                <a:solidFill>
                  <a:srgbClr val="434D62"/>
                </a:solidFill>
                <a:latin typeface="PT Astra Serif"/>
                <a:ea typeface="PT Astra Serif"/>
                <a:cs typeface="PT Astra Serif"/>
              </a:rPr>
              <a:t>Самозанятость — это законная предпринимательская деятельность, для которой не нужно оформлять статус индивидуального предпринимателя</a:t>
            </a:r>
            <a:endParaRPr sz="1500" b="1">
              <a:solidFill>
                <a:srgbClr val="434D62"/>
              </a:solidFill>
              <a:latin typeface="PT Astra Serif"/>
              <a:cs typeface="PT Astra Serif"/>
            </a:endParaRPr>
          </a:p>
        </p:txBody>
      </p:sp>
      <p:sp>
        <p:nvSpPr>
          <p:cNvPr id="1237462387" name="TextBox 63"/>
          <p:cNvSpPr txBox="1">
            <a:spLocks noChangeShapeType="1"/>
          </p:cNvSpPr>
          <p:nvPr/>
        </p:nvSpPr>
        <p:spPr bwMode="auto">
          <a:xfrm rot="0" flipH="0" flipV="0">
            <a:off x="529105" y="1528371"/>
            <a:ext cx="3736761" cy="305159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algn="ctr">
              <a:defRPr/>
            </a:pPr>
            <a:r>
              <a:rPr lang="ru-RU" sz="1400" b="1" i="0" u="none" strike="noStrike" cap="none" spc="0">
                <a:solidFill>
                  <a:srgbClr val="0D2D80"/>
                </a:solidFill>
                <a:latin typeface="PT Astra Serif"/>
                <a:ea typeface="PT Astra Serif"/>
                <a:cs typeface="PT Astra Serif"/>
              </a:rPr>
              <a:t>Преимущества</a:t>
            </a:r>
            <a:endParaRPr sz="1400">
              <a:solidFill>
                <a:srgbClr val="0D2D80"/>
              </a:solidFill>
              <a:latin typeface="PT Astra Serif"/>
              <a:cs typeface="PT Astra Serif"/>
            </a:endParaRPr>
          </a:p>
        </p:txBody>
      </p:sp>
      <p:sp>
        <p:nvSpPr>
          <p:cNvPr id="2015214288" name=""/>
          <p:cNvSpPr txBox="1"/>
          <p:nvPr/>
        </p:nvSpPr>
        <p:spPr bwMode="auto">
          <a:xfrm flipH="0" flipV="0">
            <a:off x="4804926" y="1519002"/>
            <a:ext cx="3854235" cy="3051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sz="1400" b="1" i="0" u="none">
                <a:solidFill>
                  <a:srgbClr val="0D2D80"/>
                </a:solidFill>
                <a:latin typeface="PT Astra Serif"/>
                <a:ea typeface="PT Astra Serif"/>
                <a:cs typeface="PT Astra Serif"/>
              </a:rPr>
              <a:t>Условия</a:t>
            </a:r>
            <a:endParaRPr sz="1400">
              <a:solidFill>
                <a:srgbClr val="CF4520"/>
              </a:solidFill>
              <a:latin typeface="PT Astra Serif"/>
              <a:cs typeface="PT Astra Serif"/>
            </a:endParaRPr>
          </a:p>
        </p:txBody>
      </p:sp>
      <p:sp>
        <p:nvSpPr>
          <p:cNvPr id="1886941431" name=""/>
          <p:cNvSpPr txBox="1"/>
          <p:nvPr/>
        </p:nvSpPr>
        <p:spPr bwMode="auto">
          <a:xfrm flipH="0" flipV="0">
            <a:off x="443259" y="1833530"/>
            <a:ext cx="4238352" cy="2971524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217791" indent="-217791">
              <a:spcAft>
                <a:spcPts val="564"/>
              </a:spcAft>
              <a:buFont typeface="Wingdings"/>
              <a:buChar char="ü"/>
              <a:defRPr/>
            </a:pPr>
            <a:r>
              <a:rPr sz="1200" b="1" i="0" u="none">
                <a:solidFill>
                  <a:schemeClr val="accent6">
                    <a:lumMod val="50000"/>
                  </a:schemeClr>
                </a:solidFill>
                <a:latin typeface="PT Astra Serif"/>
                <a:ea typeface="PT Astra Serif"/>
                <a:cs typeface="PT Astra Serif"/>
              </a:rPr>
              <a:t>Возможность заниматься трудовой деятельностью легально </a:t>
            </a:r>
            <a:endParaRPr b="1">
              <a:solidFill>
                <a:schemeClr val="accent6">
                  <a:lumMod val="50000"/>
                </a:schemeClr>
              </a:solidFill>
              <a:latin typeface="PT Astra Serif"/>
              <a:cs typeface="PT Astra Serif"/>
            </a:endParaRPr>
          </a:p>
          <a:p>
            <a:pPr marL="217791" indent="-217791">
              <a:spcAft>
                <a:spcPts val="564"/>
              </a:spcAft>
              <a:buFont typeface="Wingdings"/>
              <a:buChar char="ü"/>
              <a:defRPr/>
            </a:pPr>
            <a:r>
              <a:rPr sz="1200" b="1" i="0" u="none">
                <a:solidFill>
                  <a:schemeClr val="accent6">
                    <a:lumMod val="50000"/>
                  </a:schemeClr>
                </a:solidFill>
                <a:latin typeface="PT Astra Serif"/>
                <a:ea typeface="PT Astra Serif"/>
                <a:cs typeface="PT Astra Serif"/>
              </a:rPr>
              <a:t>Гибкий график работы</a:t>
            </a:r>
            <a:endParaRPr b="1">
              <a:solidFill>
                <a:schemeClr val="accent6">
                  <a:lumMod val="50000"/>
                </a:schemeClr>
              </a:solidFill>
              <a:latin typeface="PT Astra Serif"/>
              <a:cs typeface="PT Astra Serif"/>
            </a:endParaRPr>
          </a:p>
          <a:p>
            <a:pPr marL="217791" indent="-217791">
              <a:spcAft>
                <a:spcPts val="564"/>
              </a:spcAft>
              <a:buFont typeface="Wingdings"/>
              <a:buChar char="ü"/>
              <a:defRPr/>
            </a:pPr>
            <a:r>
              <a:rPr sz="1200" b="1" i="0" u="none">
                <a:solidFill>
                  <a:schemeClr val="accent6">
                    <a:lumMod val="50000"/>
                  </a:schemeClr>
                </a:solidFill>
                <a:latin typeface="PT Astra Serif"/>
                <a:ea typeface="PT Astra Serif"/>
                <a:cs typeface="PT Astra Serif"/>
              </a:rPr>
              <a:t>Независимость от работодателя (</a:t>
            </a:r>
            <a:r>
              <a:rPr sz="1200" b="1" i="0" u="none">
                <a:solidFill>
                  <a:schemeClr val="accent6">
                    <a:lumMod val="50000"/>
                  </a:schemeClr>
                </a:solidFill>
                <a:latin typeface="PT Astra Serif"/>
                <a:ea typeface="PT Astra Serif"/>
                <a:cs typeface="PT Astra Serif"/>
              </a:rPr>
              <a:t>возможность   самостоятельно выбирать заказчиков, проекты,  устанавливать размер гонорара за свою работу) </a:t>
            </a:r>
            <a:endParaRPr b="1">
              <a:solidFill>
                <a:schemeClr val="accent6">
                  <a:lumMod val="50000"/>
                </a:schemeClr>
              </a:solidFill>
              <a:latin typeface="PT Astra Serif"/>
              <a:cs typeface="PT Astra Serif"/>
            </a:endParaRPr>
          </a:p>
          <a:p>
            <a:pPr marL="217791" indent="-217791">
              <a:spcAft>
                <a:spcPts val="564"/>
              </a:spcAft>
              <a:buFont typeface="Wingdings"/>
              <a:buChar char="ü"/>
              <a:defRPr/>
            </a:pPr>
            <a:r>
              <a:rPr sz="1200" b="1" i="0" u="none">
                <a:solidFill>
                  <a:schemeClr val="accent6">
                    <a:lumMod val="50000"/>
                  </a:schemeClr>
                </a:solidFill>
                <a:latin typeface="PT Astra Serif"/>
                <a:ea typeface="PT Astra Serif"/>
                <a:cs typeface="PT Astra Serif"/>
              </a:rPr>
              <a:t>Отсутствие ограничений по месту работы (возможность работать </a:t>
            </a:r>
            <a:r>
              <a:rPr sz="1200" b="1" i="0" u="none">
                <a:solidFill>
                  <a:schemeClr val="accent6">
                    <a:lumMod val="50000"/>
                  </a:schemeClr>
                </a:solidFill>
                <a:latin typeface="PT Astra Serif"/>
                <a:ea typeface="PT Astra Serif"/>
                <a:cs typeface="PT Astra Serif"/>
              </a:rPr>
              <a:t>из любой точки мира)</a:t>
            </a:r>
            <a:endParaRPr sz="1200" b="1" i="0" u="none">
              <a:solidFill>
                <a:schemeClr val="accent6">
                  <a:lumMod val="50000"/>
                </a:schemeClr>
              </a:solidFill>
              <a:latin typeface="PT Astra Serif"/>
              <a:cs typeface="PT Astra Serif"/>
            </a:endParaRPr>
          </a:p>
          <a:p>
            <a:pPr marL="217791" indent="-217791">
              <a:spcAft>
                <a:spcPts val="564"/>
              </a:spcAft>
              <a:buFont typeface="Wingdings"/>
              <a:buChar char="ü"/>
              <a:defRPr/>
            </a:pPr>
            <a:r>
              <a:rPr sz="1200" b="1" i="0" u="none">
                <a:solidFill>
                  <a:schemeClr val="accent6">
                    <a:lumMod val="50000"/>
                  </a:schemeClr>
                </a:solidFill>
                <a:latin typeface="PT Astra Serif"/>
                <a:ea typeface="PT Astra Serif"/>
                <a:cs typeface="PT Astra Serif"/>
              </a:rPr>
              <a:t>Простая регистрация (через мобильное приложение)</a:t>
            </a:r>
            <a:endParaRPr b="1">
              <a:solidFill>
                <a:schemeClr val="accent6">
                  <a:lumMod val="50000"/>
                </a:schemeClr>
              </a:solidFill>
              <a:latin typeface="PT Astra Serif"/>
              <a:cs typeface="PT Astra Serif"/>
            </a:endParaRPr>
          </a:p>
          <a:p>
            <a:pPr marL="217791" indent="-217791">
              <a:spcAft>
                <a:spcPts val="564"/>
              </a:spcAft>
              <a:buFont typeface="Wingdings"/>
              <a:buChar char="ü"/>
              <a:defRPr/>
            </a:pPr>
            <a:r>
              <a:rPr sz="1200" b="1" i="0" u="none">
                <a:solidFill>
                  <a:schemeClr val="accent6">
                    <a:lumMod val="50000"/>
                  </a:schemeClr>
                </a:solidFill>
                <a:latin typeface="PT Astra Serif"/>
                <a:ea typeface="PT Astra Serif"/>
                <a:cs typeface="PT Astra Serif"/>
              </a:rPr>
              <a:t>Н</a:t>
            </a:r>
            <a:r>
              <a:rPr sz="1200" b="1" i="0" u="none">
                <a:solidFill>
                  <a:schemeClr val="accent6">
                    <a:lumMod val="50000"/>
                  </a:schemeClr>
                </a:solidFill>
                <a:latin typeface="PT Astra Serif"/>
                <a:ea typeface="PT Astra Serif"/>
                <a:cs typeface="PT Astra Serif"/>
              </a:rPr>
              <a:t>изкие налоги на доход</a:t>
            </a:r>
            <a:r>
              <a:rPr sz="1200" b="1" i="0" u="none">
                <a:solidFill>
                  <a:schemeClr val="accent6">
                    <a:lumMod val="50000"/>
                  </a:schemeClr>
                </a:solidFill>
                <a:latin typeface="PT Astra Serif"/>
                <a:ea typeface="PT Astra Serif"/>
                <a:cs typeface="PT Astra Serif"/>
              </a:rPr>
              <a:t> (4 % при работе с физическими лицами, 6 % - с юридическими лицами)</a:t>
            </a:r>
            <a:endParaRPr sz="1200" b="1" i="0" u="none">
              <a:solidFill>
                <a:schemeClr val="accent6">
                  <a:lumMod val="50000"/>
                </a:schemeClr>
              </a:solidFill>
              <a:latin typeface="PT Astra Serif"/>
              <a:cs typeface="PT Astra Serif"/>
            </a:endParaRPr>
          </a:p>
          <a:p>
            <a:pPr marL="217791" indent="-217791">
              <a:spcAft>
                <a:spcPts val="564"/>
              </a:spcAft>
              <a:buFont typeface="Wingdings"/>
              <a:buChar char="ü"/>
              <a:defRPr/>
            </a:pPr>
            <a:r>
              <a:rPr sz="1200" b="1" i="0" u="none">
                <a:solidFill>
                  <a:schemeClr val="accent6">
                    <a:lumMod val="50000"/>
                  </a:schemeClr>
                </a:solidFill>
                <a:latin typeface="PT Astra Serif"/>
                <a:ea typeface="PT Astra Serif"/>
                <a:cs typeface="PT Astra Serif"/>
              </a:rPr>
              <a:t>Ведение  бухгалтерского учета не требуется </a:t>
            </a:r>
            <a:endParaRPr b="1">
              <a:solidFill>
                <a:schemeClr val="accent6">
                  <a:lumMod val="50000"/>
                </a:schemeClr>
              </a:solidFill>
              <a:latin typeface="PT Astra Serif"/>
              <a:cs typeface="PT Astra Serif"/>
            </a:endParaRPr>
          </a:p>
          <a:p>
            <a:pPr marL="217791" indent="-217791" algn="l">
              <a:spcAft>
                <a:spcPts val="564"/>
              </a:spcAft>
              <a:buFont typeface="Wingdings"/>
              <a:buChar char="ü"/>
              <a:defRPr/>
            </a:pPr>
            <a:r>
              <a:rPr sz="1200" b="1" i="0" u="none">
                <a:solidFill>
                  <a:schemeClr val="accent6">
                    <a:lumMod val="50000"/>
                  </a:schemeClr>
                </a:solidFill>
                <a:latin typeface="PT Astra Serif"/>
                <a:ea typeface="PT Astra Serif"/>
                <a:cs typeface="PT Astra Serif"/>
              </a:rPr>
              <a:t>Работа без кассового  аппарата</a:t>
            </a:r>
            <a:endParaRPr sz="1300" b="1">
              <a:solidFill>
                <a:schemeClr val="accent6">
                  <a:lumMod val="50000"/>
                </a:schemeClr>
              </a:solidFill>
              <a:latin typeface="PT Astra Serif"/>
              <a:cs typeface="PT Astra Serif"/>
            </a:endParaRPr>
          </a:p>
        </p:txBody>
      </p:sp>
      <p:sp>
        <p:nvSpPr>
          <p:cNvPr id="1707749929" name=""/>
          <p:cNvSpPr/>
          <p:nvPr/>
        </p:nvSpPr>
        <p:spPr bwMode="auto">
          <a:xfrm flipH="0" flipV="0">
            <a:off x="4680171" y="1833529"/>
            <a:ext cx="4290907" cy="966828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 marL="217791" indent="-217791">
              <a:spcAft>
                <a:spcPts val="564"/>
              </a:spcAft>
              <a:buFont typeface="Wingdings"/>
              <a:buChar char="ü"/>
              <a:defRPr/>
            </a:pPr>
            <a:r>
              <a:rPr lang="ru-RU" sz="1200" b="1" i="0" u="none" strike="noStrike" cap="none" spc="0">
                <a:solidFill>
                  <a:schemeClr val="accent6">
                    <a:lumMod val="50000"/>
                  </a:schemeClr>
                </a:solidFill>
                <a:latin typeface="PT Astra Serif"/>
                <a:ea typeface="PT Astra Serif"/>
                <a:cs typeface="PT Astra Serif"/>
              </a:rPr>
              <a:t>Максимальный размер дохода -  2,4 млн. рублей</a:t>
            </a:r>
            <a:endParaRPr sz="1200" b="1" i="0" u="none">
              <a:solidFill>
                <a:schemeClr val="accent6">
                  <a:lumMod val="50000"/>
                </a:schemeClr>
              </a:solidFill>
              <a:latin typeface="PT Astra Serif"/>
              <a:cs typeface="PT Astra Serif"/>
            </a:endParaRPr>
          </a:p>
          <a:p>
            <a:pPr marL="217791" indent="-217791">
              <a:spcAft>
                <a:spcPts val="564"/>
              </a:spcAft>
              <a:buFont typeface="Wingdings"/>
              <a:buChar char="ü"/>
              <a:defRPr/>
            </a:pPr>
            <a:r>
              <a:rPr sz="1200" b="1" i="0" u="none">
                <a:solidFill>
                  <a:schemeClr val="accent6">
                    <a:lumMod val="50000"/>
                  </a:schemeClr>
                </a:solidFill>
                <a:latin typeface="PT Astra Serif"/>
                <a:ea typeface="PT Astra Serif"/>
                <a:cs typeface="PT Astra Serif"/>
              </a:rPr>
              <a:t>Отчисления на пенсию производятся самостоятельно (при желании)</a:t>
            </a:r>
            <a:endParaRPr sz="1200" b="1" i="0" u="none">
              <a:solidFill>
                <a:schemeClr val="accent6">
                  <a:lumMod val="50000"/>
                </a:schemeClr>
              </a:solidFill>
              <a:latin typeface="PT Astra Serif"/>
              <a:ea typeface="PT Astra Serif"/>
              <a:cs typeface="PT Astra Serif"/>
            </a:endParaRPr>
          </a:p>
          <a:p>
            <a:pPr marL="217791" indent="-217791">
              <a:spcAft>
                <a:spcPts val="564"/>
              </a:spcAft>
              <a:buFont typeface="Wingdings"/>
              <a:buChar char="ü"/>
              <a:defRPr/>
            </a:pPr>
            <a:r>
              <a:rPr lang="ru-RU" sz="1200" b="1" i="0" u="none" strike="noStrike" cap="none" spc="0">
                <a:solidFill>
                  <a:schemeClr val="accent6">
                    <a:lumMod val="50000"/>
                  </a:schemeClr>
                </a:solidFill>
                <a:latin typeface="PT Astra Serif"/>
                <a:ea typeface="PT Astra Serif"/>
                <a:cs typeface="PT Astra Serif"/>
              </a:rPr>
              <a:t>Работа без наемных сотрудников </a:t>
            </a:r>
            <a:endParaRPr sz="1200" b="1" i="0" u="none">
              <a:solidFill>
                <a:schemeClr val="accent6">
                  <a:lumMod val="50000"/>
                </a:schemeClr>
              </a:solidFill>
              <a:latin typeface="PT Astra Serif"/>
              <a:cs typeface="PT Astra Serif"/>
            </a:endParaRPr>
          </a:p>
        </p:txBody>
      </p:sp>
      <p:pic>
        <p:nvPicPr>
          <p:cNvPr id="1803847574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5256307" y="2800359"/>
            <a:ext cx="2825967" cy="21512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Blank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 Theme">
        <a:dk1>
          <a:sysClr val="windowText" lastClr="000000"/>
        </a:dk1>
        <a:lt1>
          <a:sysClr val="window" lastClr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Р7-Офис/7.4.0.223</Application>
  <DocSecurity>0</DocSecurity>
  <PresentationFormat/>
  <Paragraphs>0</Paragraphs>
  <Slides>1</Slides>
  <Notes>1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Theme 1</vt:lpstr>
      <vt:lpstr>Slide 1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chupina</dc:creator>
  <cp:keywords/>
  <dc:description/>
  <dc:identifier/>
  <dc:language/>
  <cp:lastModifiedBy/>
  <cp:revision>2133</cp:revision>
  <dcterms:created xsi:type="dcterms:W3CDTF">2020-01-15T03:49:00Z</dcterms:created>
  <dcterms:modified xsi:type="dcterms:W3CDTF">2024-02-21T03:50:14Z</dcterms:modified>
  <cp:category/>
  <cp:contentStatus/>
  <cp:version/>
</cp:coreProperties>
</file>