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718" r:id="rId2"/>
    <p:sldId id="721" r:id="rId3"/>
    <p:sldId id="722" r:id="rId4"/>
    <p:sldId id="693" r:id="rId5"/>
    <p:sldId id="725" r:id="rId6"/>
    <p:sldId id="744" r:id="rId7"/>
    <p:sldId id="710" r:id="rId8"/>
    <p:sldId id="735" r:id="rId9"/>
    <p:sldId id="711" r:id="rId10"/>
    <p:sldId id="707" r:id="rId11"/>
    <p:sldId id="717" r:id="rId12"/>
    <p:sldId id="724" r:id="rId13"/>
    <p:sldId id="723" r:id="rId14"/>
    <p:sldId id="733" r:id="rId15"/>
    <p:sldId id="742" r:id="rId16"/>
    <p:sldId id="741" r:id="rId17"/>
    <p:sldId id="746" r:id="rId18"/>
    <p:sldId id="709" r:id="rId19"/>
    <p:sldId id="694" r:id="rId20"/>
    <p:sldId id="674" r:id="rId21"/>
    <p:sldId id="732" r:id="rId22"/>
    <p:sldId id="730" r:id="rId23"/>
    <p:sldId id="743" r:id="rId24"/>
    <p:sldId id="713" r:id="rId25"/>
    <p:sldId id="714" r:id="rId26"/>
    <p:sldId id="715" r:id="rId27"/>
    <p:sldId id="729" r:id="rId28"/>
    <p:sldId id="716" r:id="rId29"/>
    <p:sldId id="712" r:id="rId30"/>
    <p:sldId id="726" r:id="rId31"/>
    <p:sldId id="708" r:id="rId32"/>
    <p:sldId id="731" r:id="rId33"/>
    <p:sldId id="691" r:id="rId34"/>
    <p:sldId id="745" r:id="rId35"/>
    <p:sldId id="719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тейкина Лариса Владимировна" initials="СЛВ" lastIdx="9" clrIdx="0"/>
  <p:cmAuthor id="1" name="Терехова Юлия Ивановна" initials="ТЮИ" lastIdx="1" clrIdx="1">
    <p:extLst>
      <p:ext uri="{19B8F6BF-5375-455C-9EA6-DF929625EA0E}">
        <p15:presenceInfo xmlns:p15="http://schemas.microsoft.com/office/powerpoint/2012/main" userId="S-1-5-21-506091177-1429775240-3030307295-6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FBC"/>
    <a:srgbClr val="1A365B"/>
    <a:srgbClr val="C10000"/>
    <a:srgbClr val="000000"/>
    <a:srgbClr val="FFFFFF"/>
    <a:srgbClr val="008DD2"/>
    <a:srgbClr val="003C54"/>
    <a:srgbClr val="618CB6"/>
    <a:srgbClr val="0F0163"/>
    <a:srgbClr val="EB5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937" autoAdjust="0"/>
  </p:normalViewPr>
  <p:slideViewPr>
    <p:cSldViewPr>
      <p:cViewPr varScale="1">
        <p:scale>
          <a:sx n="110" d="100"/>
          <a:sy n="110" d="100"/>
        </p:scale>
        <p:origin x="17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AA5A-EF39-4B24-9233-C56062E91EF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DBC7-BB4E-48F1-B37D-8D71A03CA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4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48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1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0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46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5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7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1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1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7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7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4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3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DBC7-BB4E-48F1-B37D-8D71A03CA81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7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GIF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5.png"/><Relationship Id="rId4" Type="http://schemas.openxmlformats.org/officeDocument/2006/relationships/image" Target="../media/image38.pn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jpg"/><Relationship Id="rId4" Type="http://schemas.openxmlformats.org/officeDocument/2006/relationships/image" Target="../media/image4.png"/><Relationship Id="rId9" Type="http://schemas.openxmlformats.org/officeDocument/2006/relationships/image" Target="../media/image9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´Ð°ÑÐ°Ð¼Ð°ÑÑÐ¸ÐºÑ"/>
          <p:cNvPicPr>
            <a:picLocks noChangeAspect="1" noChangeArrowheads="1"/>
          </p:cNvPicPr>
          <p:nvPr/>
        </p:nvPicPr>
        <p:blipFill>
          <a:blip r:embed="rId2">
            <a:lum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18" y="4383686"/>
            <a:ext cx="1634445" cy="16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19779" r="951"/>
          <a:stretch/>
        </p:blipFill>
        <p:spPr>
          <a:xfrm>
            <a:off x="0" y="0"/>
            <a:ext cx="9144000" cy="544457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4968552"/>
            <a:ext cx="9144000" cy="1916832"/>
            <a:chOff x="0" y="4077070"/>
            <a:chExt cx="9144000" cy="278093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4077071"/>
              <a:ext cx="5292080" cy="2780929"/>
            </a:xfrm>
            <a:prstGeom prst="rect">
              <a:avLst/>
            </a:prstGeom>
            <a:solidFill>
              <a:srgbClr val="0C4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85509" y="4077070"/>
              <a:ext cx="4258491" cy="2780930"/>
            </a:xfrm>
            <a:prstGeom prst="rect">
              <a:avLst/>
            </a:prstGeom>
            <a:solidFill>
              <a:srgbClr val="0C4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852615"/>
            <a:ext cx="6372200" cy="2060848"/>
          </a:xfrm>
          <a:prstGeom prst="rect">
            <a:avLst/>
          </a:prstGeom>
          <a:solidFill>
            <a:srgbClr val="0C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9796" y="936713"/>
            <a:ext cx="585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ТОВАРОВ</a:t>
            </a:r>
            <a:endParaRPr lang="ru-RU" sz="60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Picture 2" descr="ÐÐ°ÑÑÐ¸Ð½ÐºÐ¸ Ð¿Ð¾ Ð·Ð°Ð¿ÑÐ¾ÑÑ Ð´Ð°ÑÐ°Ð¼Ð°ÑÑÐ¸ÐºÑ"/>
          <p:cNvPicPr>
            <a:picLocks noChangeAspect="1" noChangeArrowheads="1"/>
          </p:cNvPicPr>
          <p:nvPr/>
        </p:nvPicPr>
        <p:blipFill>
          <a:blip r:embed="rId2" cstate="print">
            <a:lum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4258"/>
            <a:ext cx="760365" cy="7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" y="4390485"/>
            <a:ext cx="1944216" cy="19244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4840" y="51113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Валентин Кузьменко,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руководитель  отдела продаж комплексной автоматизации </a:t>
            </a:r>
          </a:p>
          <a:p>
            <a:pPr algn="r"/>
            <a:endParaRPr lang="ru-RU" sz="1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ГК «Ритейл Сервис»</a:t>
            </a:r>
          </a:p>
          <a:p>
            <a:pPr algn="r"/>
            <a:r>
              <a:rPr lang="en-US" alt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+7 </a:t>
            </a:r>
            <a:r>
              <a:rPr lang="ru-RU" alt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</a:t>
            </a:r>
            <a:r>
              <a:rPr lang="en-US" alt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3852</a:t>
            </a:r>
            <a:r>
              <a:rPr lang="ru-RU" alt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)</a:t>
            </a:r>
            <a:r>
              <a:rPr lang="en-US" altLang="ru-RU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282-582</a:t>
            </a:r>
            <a:endParaRPr lang="ru-RU" sz="2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830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ПРОИЗВОДИТЕЛЯМ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| </a:t>
            </a:r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ИМПОРТЕРАМ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8" y="2501569"/>
            <a:ext cx="1003436" cy="74830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1387513" y="2964672"/>
            <a:ext cx="88720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08" y="3055399"/>
            <a:ext cx="1526458" cy="6501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13" y="4375112"/>
            <a:ext cx="741778" cy="741778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4092252" y="2964672"/>
            <a:ext cx="1151657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419857" y="3531185"/>
            <a:ext cx="1616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Терминал</a:t>
            </a:r>
          </a:p>
          <a:p>
            <a:pPr algn="ctr"/>
            <a:r>
              <a:rPr lang="ru-RU" sz="1600" dirty="0" smtClean="0"/>
              <a:t>сбора данных</a:t>
            </a:r>
          </a:p>
          <a:p>
            <a:pPr algn="ctr"/>
            <a:r>
              <a:rPr lang="ru-RU" sz="1400" dirty="0" smtClean="0"/>
              <a:t>(от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19 000 </a:t>
            </a:r>
            <a:r>
              <a:rPr lang="ru-RU" sz="1600" dirty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400" dirty="0"/>
              <a:t>)</a:t>
            </a:r>
          </a:p>
          <a:p>
            <a:pPr algn="ctr"/>
            <a:endParaRPr lang="ru-RU" sz="1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908429" y="3723372"/>
            <a:ext cx="25962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Регистрация на сайте </a:t>
            </a:r>
            <a:r>
              <a:rPr lang="ru-RU" sz="1600" dirty="0" err="1"/>
              <a:t>ЧестныйЗНАК.рф</a:t>
            </a:r>
            <a:r>
              <a:rPr lang="ru-RU" sz="1600" dirty="0"/>
              <a:t> </a:t>
            </a:r>
            <a:r>
              <a:rPr lang="ru-RU" sz="1600" dirty="0" smtClean="0"/>
              <a:t>(от</a:t>
            </a:r>
            <a:r>
              <a:rPr lang="en-US" sz="1600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500 ₽</a:t>
            </a:r>
            <a:r>
              <a:rPr lang="ru-RU" sz="1600" dirty="0" smtClean="0"/>
              <a:t>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8" t="55072"/>
          <a:stretch/>
        </p:blipFill>
        <p:spPr>
          <a:xfrm>
            <a:off x="1446493" y="4053076"/>
            <a:ext cx="643267" cy="88809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908606" y="3399888"/>
            <a:ext cx="21165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Принтер печати </a:t>
            </a:r>
          </a:p>
          <a:p>
            <a:pPr algn="ctr"/>
            <a:r>
              <a:rPr lang="ru-RU" sz="1600" dirty="0" smtClean="0"/>
              <a:t>этикеток (от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8 350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/>
              <a:t>)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42" y="2512287"/>
            <a:ext cx="1032437" cy="9584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07" y="2467820"/>
            <a:ext cx="1053740" cy="100287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32585" y="4912627"/>
            <a:ext cx="1701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ЭЦП </a:t>
            </a:r>
            <a:r>
              <a:rPr lang="ru-RU" sz="1600" dirty="0" smtClean="0"/>
              <a:t>(от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1100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/>
              <a:t>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5845" y="3369219"/>
            <a:ext cx="1873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Производители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050074" y="5147779"/>
            <a:ext cx="1447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DataMatrix</a:t>
            </a:r>
            <a:r>
              <a:rPr lang="en-US" dirty="0" smtClean="0"/>
              <a:t> </a:t>
            </a:r>
            <a:r>
              <a:rPr lang="ru-RU" dirty="0" smtClean="0"/>
              <a:t>код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827272" y="2987482"/>
            <a:ext cx="22012" cy="122379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1768127" y="2939169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6644255" y="2964671"/>
            <a:ext cx="1151657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683844" y="2964671"/>
            <a:ext cx="2368" cy="12466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4624699" y="2916358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202564" y="2957920"/>
            <a:ext cx="12545" cy="122709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7143419" y="2909607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41" y="4329959"/>
            <a:ext cx="869641" cy="865293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6485521" y="5158933"/>
            <a:ext cx="159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Агрегация для поставок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46099" y="5980363"/>
            <a:ext cx="3998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*</a:t>
            </a:r>
            <a:r>
              <a:rPr lang="en-US" dirty="0" err="1" smtClean="0"/>
              <a:t>DataMatrix</a:t>
            </a:r>
            <a:r>
              <a:rPr lang="en-US" dirty="0" smtClean="0"/>
              <a:t> </a:t>
            </a:r>
            <a:r>
              <a:rPr lang="ru-RU" dirty="0" smtClean="0"/>
              <a:t>код без НДС стоит 50 коп.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76117"/>
            <a:ext cx="1350465" cy="82807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835696" y="1560563"/>
            <a:ext cx="2470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Регистрация </a:t>
            </a:r>
            <a:r>
              <a:rPr lang="ru-RU" sz="1600" dirty="0" smtClean="0"/>
              <a:t>на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gs1ru.org </a:t>
            </a:r>
            <a:r>
              <a:rPr lang="ru-RU" sz="1600" dirty="0" smtClean="0"/>
              <a:t>(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00 ₽/год</a:t>
            </a:r>
            <a:r>
              <a:rPr lang="ru-RU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06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2659310" y="1958211"/>
            <a:ext cx="88720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87" y="1639124"/>
            <a:ext cx="1526458" cy="650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32" y="3047262"/>
            <a:ext cx="741778" cy="74177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219393" y="1958211"/>
            <a:ext cx="1151657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31840" y="2359204"/>
            <a:ext cx="26311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Регистрация на сайте </a:t>
            </a:r>
            <a:r>
              <a:rPr lang="ru-RU" sz="1600" dirty="0" err="1"/>
              <a:t>ЧестныйЗНАК.рф</a:t>
            </a:r>
            <a:r>
              <a:rPr lang="ru-RU" sz="1600" dirty="0"/>
              <a:t> </a:t>
            </a:r>
            <a:r>
              <a:rPr lang="ru-RU" sz="1600" dirty="0" smtClean="0"/>
              <a:t>(от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500 ₽</a:t>
            </a:r>
            <a:r>
              <a:rPr lang="ru-RU" sz="1600" dirty="0" smtClean="0"/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8" t="55072"/>
          <a:stretch/>
        </p:blipFill>
        <p:spPr>
          <a:xfrm>
            <a:off x="2718290" y="2852936"/>
            <a:ext cx="643267" cy="8880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11803" y="2393427"/>
            <a:ext cx="21165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Принтер печати </a:t>
            </a:r>
          </a:p>
          <a:p>
            <a:pPr algn="ctr"/>
            <a:r>
              <a:rPr lang="ru-RU" sz="1600" dirty="0" smtClean="0"/>
              <a:t>этикеток (от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8 350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/>
              <a:t>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39" y="1505826"/>
            <a:ext cx="1032437" cy="9584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71852" y="3665804"/>
            <a:ext cx="16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ЭЦП </a:t>
            </a:r>
            <a:r>
              <a:rPr lang="ru-RU" sz="1600" dirty="0" smtClean="0"/>
              <a:t>(от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1100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4384" y="2411596"/>
            <a:ext cx="1873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Розница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19064" y="3758378"/>
            <a:ext cx="186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DataMatrix</a:t>
            </a:r>
            <a:r>
              <a:rPr lang="en-US" dirty="0" smtClean="0"/>
              <a:t> </a:t>
            </a:r>
            <a:r>
              <a:rPr lang="ru-RU" dirty="0" smtClean="0"/>
              <a:t>код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99069" y="1981021"/>
            <a:ext cx="32771" cy="9923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039924" y="1932708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5806634" y="1958210"/>
            <a:ext cx="4351" cy="10151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51840" y="1909897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52688" y="79218"/>
            <a:ext cx="84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ОСТАТКОВ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РОЗНИЦА до 1 марта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8" y="1412776"/>
            <a:ext cx="1203498" cy="96555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8"/>
          <a:srcRect l="17059" t="46772" r="69931" b="33043"/>
          <a:stretch/>
        </p:blipFill>
        <p:spPr>
          <a:xfrm>
            <a:off x="248036" y="4467188"/>
            <a:ext cx="2275725" cy="198614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475228" y="4386590"/>
            <a:ext cx="7792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Franklin Gothic Demi Cond" panose="020B0706030402020204" pitchFamily="34" charset="0"/>
              </a:rPr>
              <a:t>Сокращенное описание при отсутствии информации через ЛК Честный Знак</a:t>
            </a:r>
            <a:endParaRPr lang="ru-RU" sz="1600" dirty="0">
              <a:latin typeface="Franklin Gothic Demi Cond" panose="020B07060304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1758" y="5088086"/>
            <a:ext cx="6282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AutoNum type="arabicPeriod"/>
            </a:pPr>
            <a:r>
              <a:rPr lang="ru-RU" sz="1600" dirty="0" smtClean="0">
                <a:latin typeface="Franklin Gothic Book" panose="020B0503020102020204" pitchFamily="34" charset="0"/>
              </a:rPr>
              <a:t>Пол обуви (мужская, женская, детская, </a:t>
            </a:r>
            <a:r>
              <a:rPr lang="ru-RU" sz="1600" dirty="0" err="1" smtClean="0">
                <a:latin typeface="Franklin Gothic Book" panose="020B0503020102020204" pitchFamily="34" charset="0"/>
              </a:rPr>
              <a:t>унисекс</a:t>
            </a:r>
            <a:r>
              <a:rPr lang="ru-RU" sz="1600" dirty="0" smtClean="0">
                <a:latin typeface="Franklin Gothic Book" panose="020B0503020102020204" pitchFamily="34" charset="0"/>
              </a:rPr>
              <a:t>);</a:t>
            </a:r>
          </a:p>
          <a:p>
            <a:pPr marL="342900" indent="-342900" fontAlgn="base">
              <a:buAutoNum type="arabicPeriod"/>
            </a:pPr>
            <a:r>
              <a:rPr lang="ru-RU" sz="1600" i="0" dirty="0" smtClean="0">
                <a:effectLst/>
                <a:latin typeface="Franklin Gothic Book" panose="020B0503020102020204" pitchFamily="34" charset="0"/>
              </a:rPr>
              <a:t>ИНН собственника товара;</a:t>
            </a:r>
          </a:p>
          <a:p>
            <a:pPr marL="342900" indent="-342900" fontAlgn="base">
              <a:buAutoNum type="arabicPeriod"/>
            </a:pPr>
            <a:r>
              <a:rPr lang="ru-RU" sz="1600" dirty="0" smtClean="0">
                <a:latin typeface="Franklin Gothic Book" panose="020B0503020102020204" pitchFamily="34" charset="0"/>
              </a:rPr>
              <a:t>2 знака кода ТН ВЭД ЕАЭС = группа «64»;</a:t>
            </a:r>
          </a:p>
          <a:p>
            <a:pPr marL="342900" indent="-342900" fontAlgn="base">
              <a:buAutoNum type="arabicPeriod"/>
            </a:pPr>
            <a:r>
              <a:rPr lang="ru-RU" sz="1600" i="0" dirty="0" smtClean="0">
                <a:effectLst/>
                <a:latin typeface="Franklin Gothic Book" panose="020B0503020102020204" pitchFamily="34" charset="0"/>
              </a:rPr>
              <a:t>Способ ввода товара в оборот (Ввезен в РФ, Произведен в РФ).</a:t>
            </a:r>
            <a:endParaRPr lang="ru-RU" sz="160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5199" y="6260443"/>
            <a:ext cx="648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*до 1.03.20 генерация </a:t>
            </a:r>
            <a:r>
              <a:rPr lang="en-US" dirty="0" err="1" smtClean="0"/>
              <a:t>DataMatrix</a:t>
            </a:r>
            <a:r>
              <a:rPr lang="en-US" dirty="0" smtClean="0"/>
              <a:t> </a:t>
            </a:r>
            <a:r>
              <a:rPr lang="ru-RU" dirty="0" smtClean="0"/>
              <a:t>кодов для остатков бесплатно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t="19674" r="28952" b="20757"/>
          <a:stretch/>
        </p:blipFill>
        <p:spPr>
          <a:xfrm>
            <a:off x="1043608" y="2232172"/>
            <a:ext cx="2306966" cy="2589452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SIGMA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. Преимущества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>
                <a:solidFill>
                  <a:schemeClr val="tx1"/>
                </a:solidFill>
                <a:effectLst/>
              </a:rPr>
              <a:t>SIGMA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15616" y="326225"/>
            <a:ext cx="790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ПРИНТЕР ДЛЯ ПЕЧАТИ ЭТИКЕТОК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99816" y="5472038"/>
            <a:ext cx="206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8 350 </a:t>
            </a:r>
            <a:r>
              <a:rPr lang="ru-RU" sz="36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82151"/>
            <a:ext cx="3212976" cy="32129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48713" y="5032393"/>
            <a:ext cx="364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dirty="0" smtClean="0">
                <a:latin typeface="Franklin Gothic Book" panose="020B0503020102020204" pitchFamily="34" charset="0"/>
              </a:rPr>
              <a:t>POSCENTER DX 2824</a:t>
            </a:r>
            <a:endParaRPr lang="ru-RU" sz="2800" dirty="0" smtClean="0">
              <a:latin typeface="Franklin Gothic Book" panose="020B0503020102020204" pitchFamily="34" charset="0"/>
            </a:endParaRPr>
          </a:p>
          <a:p>
            <a:pPr fontAlgn="base"/>
            <a:endParaRPr lang="ru-RU" sz="2800" i="0" dirty="0">
              <a:effectLst/>
              <a:latin typeface="Franklin Gothic Book" panose="020B0503020102020204" pitchFamily="34" charset="0"/>
            </a:endParaRPr>
          </a:p>
          <a:p>
            <a:pPr algn="ctr" fontAlgn="base"/>
            <a:r>
              <a:rPr lang="ru-RU" sz="2800" dirty="0" smtClean="0"/>
              <a:t>дом 152 мм/сек</a:t>
            </a:r>
            <a:endParaRPr lang="en-US" sz="280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70243" y="5453209"/>
            <a:ext cx="314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 </a:t>
            </a:r>
            <a:r>
              <a:rPr lang="en-US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00 </a:t>
            </a:r>
            <a:r>
              <a:rPr lang="ru-RU" sz="36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6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36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5083876"/>
            <a:ext cx="24702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dirty="0" err="1">
                <a:latin typeface="Franklin Gothic Book" panose="020B0503020102020204" pitchFamily="34" charset="0"/>
              </a:rPr>
              <a:t>Атол</a:t>
            </a:r>
            <a:r>
              <a:rPr lang="ru-RU" sz="2800" b="1" dirty="0">
                <a:latin typeface="Franklin Gothic Book" panose="020B0503020102020204" pitchFamily="34" charset="0"/>
              </a:rPr>
              <a:t> </a:t>
            </a:r>
            <a:r>
              <a:rPr lang="en-US" sz="2800" b="1" dirty="0" smtClean="0">
                <a:latin typeface="Franklin Gothic Book" panose="020B0503020102020204" pitchFamily="34" charset="0"/>
              </a:rPr>
              <a:t>BP21</a:t>
            </a:r>
            <a:endParaRPr lang="ru-RU" sz="2800" b="1" dirty="0" smtClean="0">
              <a:latin typeface="Franklin Gothic Book" panose="020B0503020102020204" pitchFamily="34" charset="0"/>
            </a:endParaRPr>
          </a:p>
          <a:p>
            <a:pPr algn="ctr" fontAlgn="base"/>
            <a:endParaRPr lang="ru-RU" sz="2800" b="1" i="0" dirty="0" smtClean="0">
              <a:effectLst/>
              <a:latin typeface="Franklin Gothic Book" panose="020B0503020102020204" pitchFamily="34" charset="0"/>
            </a:endParaRPr>
          </a:p>
          <a:p>
            <a:pPr algn="ctr" fontAlgn="base"/>
            <a:r>
              <a:rPr lang="ru-RU" sz="2800" dirty="0" smtClean="0"/>
              <a:t>до 127 мм/сек</a:t>
            </a:r>
            <a:endParaRPr lang="en-US" sz="2800" i="0" dirty="0"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АТОЛ 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SIGMA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. Преимущества</a:t>
            </a:r>
            <a:endParaRPr lang="en-US" sz="440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АТОЛ </a:t>
            </a:r>
            <a:r>
              <a:rPr lang="en-US" sz="44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SIGMA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5616" y="326225"/>
            <a:ext cx="790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ПРИНТЕР ДЛЯ ПЕЧАТИ ЭТИКЕТОК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70" y="2090670"/>
            <a:ext cx="3497024" cy="28303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94311" y="5238710"/>
            <a:ext cx="314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 </a:t>
            </a:r>
            <a:r>
              <a:rPr lang="en-US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1 700 </a:t>
            </a:r>
            <a:r>
              <a:rPr lang="ru-RU" sz="36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988840"/>
            <a:ext cx="3108727" cy="31087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24737" y="5224493"/>
            <a:ext cx="314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 12 800 </a:t>
            </a:r>
            <a:r>
              <a:rPr lang="ru-RU" sz="36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54351" y="4855160"/>
            <a:ext cx="2421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err="1" smtClean="0">
                <a:latin typeface="Franklin Gothic Book" panose="020B0503020102020204" pitchFamily="34" charset="0"/>
              </a:rPr>
              <a:t>Атол</a:t>
            </a:r>
            <a:r>
              <a:rPr lang="ru-RU" sz="2800" b="1" dirty="0" smtClean="0">
                <a:latin typeface="Franklin Gothic Book" panose="020B0503020102020204" pitchFamily="34" charset="0"/>
              </a:rPr>
              <a:t> ТТ41</a:t>
            </a:r>
          </a:p>
          <a:p>
            <a:pPr algn="ctr" fontAlgn="base"/>
            <a:endParaRPr lang="ru-RU" sz="2800" b="1" i="0" dirty="0">
              <a:effectLst/>
              <a:latin typeface="Franklin Gothic Book" panose="020B0503020102020204" pitchFamily="34" charset="0"/>
            </a:endParaRPr>
          </a:p>
          <a:p>
            <a:pPr algn="ctr" fontAlgn="base"/>
            <a:r>
              <a:rPr lang="ru-RU" sz="2800" dirty="0"/>
              <a:t>до </a:t>
            </a:r>
            <a:r>
              <a:rPr lang="ru-RU" sz="2800" dirty="0" smtClean="0"/>
              <a:t>104 мм/сек</a:t>
            </a:r>
            <a:endParaRPr lang="en-US" sz="2800" b="1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0618" y="4869377"/>
            <a:ext cx="2343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cap="all" dirty="0"/>
              <a:t>TSC </a:t>
            </a:r>
            <a:r>
              <a:rPr lang="ru-RU" sz="2800" cap="all" dirty="0" smtClean="0"/>
              <a:t>Т</a:t>
            </a:r>
            <a:r>
              <a:rPr lang="en-US" sz="2800" cap="all" dirty="0" smtClean="0"/>
              <a:t>E2</a:t>
            </a:r>
            <a:r>
              <a:rPr lang="ru-RU" sz="2800" cap="all" dirty="0"/>
              <a:t>0</a:t>
            </a:r>
            <a:r>
              <a:rPr lang="en-US" sz="2800" cap="all" dirty="0" smtClean="0"/>
              <a:t>0</a:t>
            </a:r>
            <a:endParaRPr lang="ru-RU" sz="2800" cap="all" dirty="0" smtClean="0"/>
          </a:p>
          <a:p>
            <a:pPr algn="ctr"/>
            <a:endParaRPr lang="ru-RU" sz="2800" cap="all" dirty="0"/>
          </a:p>
          <a:p>
            <a:pPr algn="ctr"/>
            <a:r>
              <a:rPr lang="ru-RU" sz="2800" dirty="0"/>
              <a:t> 152.4 мм/сек</a:t>
            </a:r>
            <a:endParaRPr lang="en-US" sz="2800" cap="all" dirty="0"/>
          </a:p>
        </p:txBody>
      </p:sp>
    </p:spTree>
    <p:extLst>
      <p:ext uri="{BB962C8B-B14F-4D97-AF65-F5344CB8AC3E}">
        <p14:creationId xmlns:p14="http://schemas.microsoft.com/office/powerpoint/2010/main" val="26302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" y="3068960"/>
            <a:ext cx="5274716" cy="248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878" t="12281" r="15032" b="56238"/>
          <a:stretch/>
        </p:blipFill>
        <p:spPr>
          <a:xfrm>
            <a:off x="-18830" y="0"/>
            <a:ext cx="9162830" cy="2348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1168"/>
            <a:ext cx="1800200" cy="180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05281" y="4820815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PT Sans"/>
              </a:rPr>
              <a:t>Риббон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b="23182"/>
          <a:stretch/>
        </p:blipFill>
        <p:spPr>
          <a:xfrm>
            <a:off x="5940152" y="2708920"/>
            <a:ext cx="2415018" cy="1627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75882" y="2524254"/>
            <a:ext cx="321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Этикеточная бумага </a:t>
            </a:r>
            <a:r>
              <a:rPr lang="en-US" dirty="0">
                <a:solidFill>
                  <a:srgbClr val="000000"/>
                </a:solidFill>
                <a:latin typeface="PT Sans"/>
              </a:rPr>
              <a:t>TEP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М</a:t>
            </a:r>
            <a:r>
              <a:rPr lang="en-US" dirty="0">
                <a:solidFill>
                  <a:srgbClr val="000000"/>
                </a:solidFill>
                <a:latin typeface="PT Sans"/>
              </a:rPr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52688" y="79218"/>
            <a:ext cx="84957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ОСТАТКОВ 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РОЗНИЦА</a:t>
            </a:r>
            <a:endParaRPr lang="ru-RU" sz="32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3197013" y="1647481"/>
            <a:ext cx="2592288" cy="18836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31032" y="4899265"/>
            <a:ext cx="2592288" cy="182434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97985" y="4845012"/>
            <a:ext cx="2592288" cy="1824348"/>
          </a:xfrm>
          <a:prstGeom prst="roundRect">
            <a:avLst/>
          </a:prstGeom>
          <a:ln>
            <a:solidFill>
              <a:srgbClr val="C1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52688" y="79218"/>
            <a:ext cx="84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ОСТАТКОВ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«ПО КЛЮЧ» с ГК «РИТЕЙЛ СЕРВИС»</a:t>
            </a: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81561" y="2484092"/>
            <a:ext cx="231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AutoNum type="arabicPeriod"/>
            </a:pPr>
            <a:r>
              <a:rPr lang="ru-RU" sz="1600" dirty="0" smtClean="0">
                <a:latin typeface="Franklin Gothic Book" panose="020B0503020102020204" pitchFamily="34" charset="0"/>
              </a:rPr>
              <a:t>Заказ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DataMatrix</a:t>
            </a:r>
            <a:r>
              <a:rPr lang="ru-RU" sz="1600" dirty="0" smtClean="0">
                <a:latin typeface="Franklin Gothic Book" panose="020B0503020102020204" pitchFamily="34" charset="0"/>
              </a:rPr>
              <a:t>;</a:t>
            </a:r>
          </a:p>
          <a:p>
            <a:pPr marL="342900" indent="-342900" fontAlgn="base">
              <a:buFontTx/>
              <a:buAutoNum type="arabicPeriod"/>
            </a:pPr>
            <a:r>
              <a:rPr lang="ru-RU" sz="1600" dirty="0">
                <a:latin typeface="Franklin Gothic Book" panose="020B0503020102020204" pitchFamily="34" charset="0"/>
              </a:rPr>
              <a:t>Печать этикеток;</a:t>
            </a:r>
          </a:p>
          <a:p>
            <a:pPr marL="342900" indent="-342900" fontAlgn="base">
              <a:buAutoNum type="arabicPeriod"/>
            </a:pPr>
            <a:r>
              <a:rPr lang="ru-RU" sz="1600" i="0" dirty="0" smtClean="0">
                <a:effectLst/>
                <a:latin typeface="Franklin Gothic Book" panose="020B0503020102020204" pitchFamily="34" charset="0"/>
              </a:rPr>
              <a:t>Ввод в оборот.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31032" y="4989028"/>
            <a:ext cx="25922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Book" panose="020B0503020102020204" pitchFamily="34" charset="0"/>
              </a:rPr>
              <a:t>до 3 000 шт.</a:t>
            </a:r>
          </a:p>
          <a:p>
            <a:pPr algn="ctr"/>
            <a:endParaRPr lang="ru-RU" sz="2800" dirty="0">
              <a:latin typeface="Franklin Gothic Demi Cond" panose="020B07060304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4 000 руб.</a:t>
            </a:r>
            <a:endParaRPr lang="ru-RU" sz="3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31432" y="4989028"/>
            <a:ext cx="25922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Book" panose="020B0503020102020204" pitchFamily="34" charset="0"/>
              </a:rPr>
              <a:t>до 10 000 шт.</a:t>
            </a:r>
          </a:p>
          <a:p>
            <a:pPr algn="ctr"/>
            <a:endParaRPr lang="ru-RU" sz="2800" dirty="0" smtClean="0">
              <a:latin typeface="Franklin Gothic Demi Cond" panose="020B07060304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13 000 руб. </a:t>
            </a:r>
            <a:endParaRPr lang="ru-RU" sz="3600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32" y="6264696"/>
            <a:ext cx="548680" cy="5486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29" y="6222793"/>
            <a:ext cx="548680" cy="548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8" y="1846869"/>
            <a:ext cx="1053740" cy="100287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79512" y="3060156"/>
            <a:ext cx="1752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/>
              <a:t>Шаг 1</a:t>
            </a:r>
            <a:r>
              <a:rPr lang="ru-RU" sz="1600" u="sng" dirty="0" smtClean="0"/>
              <a:t>. </a:t>
            </a:r>
            <a:r>
              <a:rPr lang="ru-RU" sz="1600" i="1" u="sng" dirty="0" smtClean="0"/>
              <a:t>Провести инвентаризацию</a:t>
            </a:r>
            <a:endParaRPr lang="ru-RU" sz="1400" i="1" u="sng" dirty="0"/>
          </a:p>
          <a:p>
            <a:pPr algn="ctr"/>
            <a:endParaRPr lang="ru-RU" sz="1600" dirty="0" smtClean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1907704" y="2834671"/>
            <a:ext cx="1151657" cy="1"/>
          </a:xfrm>
          <a:prstGeom prst="straightConnector1">
            <a:avLst/>
          </a:prstGeom>
          <a:ln w="28575">
            <a:solidFill>
              <a:srgbClr val="8FA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940152" y="2844911"/>
            <a:ext cx="1151657" cy="1"/>
          </a:xfrm>
          <a:prstGeom prst="straightConnector1">
            <a:avLst/>
          </a:prstGeom>
          <a:ln w="28575">
            <a:solidFill>
              <a:srgbClr val="8FA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21" y="2248939"/>
            <a:ext cx="1420430" cy="115573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680744" y="3360363"/>
            <a:ext cx="2421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/>
              <a:t>Шаг 3</a:t>
            </a:r>
            <a:r>
              <a:rPr lang="ru-RU" sz="1600" u="sng" dirty="0" smtClean="0"/>
              <a:t>. </a:t>
            </a:r>
            <a:r>
              <a:rPr lang="ru-RU" sz="1600" i="1" u="sng" dirty="0" smtClean="0"/>
              <a:t>Нанести этикетки на продукцию</a:t>
            </a:r>
            <a:r>
              <a:rPr lang="ru-RU" sz="1600" i="1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74094" y="2010234"/>
            <a:ext cx="2693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МАРКИРОВКА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ОСТАТКОВ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ПО КЛЮЧ»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72353" y="5319353"/>
            <a:ext cx="103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этикеток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79504" y="5313398"/>
            <a:ext cx="103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этикеток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023320" y="5403321"/>
            <a:ext cx="94785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3" idx="2"/>
          </p:cNvCxnSpPr>
          <p:nvPr/>
        </p:nvCxnSpPr>
        <p:spPr>
          <a:xfrm>
            <a:off x="4493157" y="3531113"/>
            <a:ext cx="34219" cy="18807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754460" y="4023884"/>
            <a:ext cx="3384376" cy="58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797866" y="4020574"/>
            <a:ext cx="3695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/>
              <a:t>Шаг 2</a:t>
            </a:r>
            <a:r>
              <a:rPr lang="ru-RU" sz="1600" u="sng" dirty="0" smtClean="0"/>
              <a:t>. </a:t>
            </a:r>
            <a:r>
              <a:rPr lang="ru-RU" sz="1600" i="1" u="sng" dirty="0" smtClean="0"/>
              <a:t>Передать инф-ю по остаткам и доступ к ЛК в ГК «Ритейл Сервис»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22115" y="2231363"/>
            <a:ext cx="12545" cy="1227095"/>
          </a:xfrm>
          <a:prstGeom prst="line">
            <a:avLst/>
          </a:prstGeom>
          <a:ln w="28575">
            <a:solidFill>
              <a:srgbClr val="8FA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369243" y="2760848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5" t="68642" r="23063"/>
          <a:stretch/>
        </p:blipFill>
        <p:spPr>
          <a:xfrm>
            <a:off x="2034380" y="3459105"/>
            <a:ext cx="720080" cy="60949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4116" r="76330" b="73245"/>
          <a:stretch/>
        </p:blipFill>
        <p:spPr>
          <a:xfrm>
            <a:off x="1844080" y="1802921"/>
            <a:ext cx="1118919" cy="5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018321"/>
            <a:ext cx="1686103" cy="8632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91" y="2775531"/>
            <a:ext cx="1359163" cy="10904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4979" y="3942101"/>
            <a:ext cx="170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Дистрибьюторы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45101" y="3877831"/>
            <a:ext cx="999625" cy="24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0925" y="3923533"/>
            <a:ext cx="158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Розница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031951" y="3616457"/>
            <a:ext cx="3124226" cy="3729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253994" y="3236066"/>
            <a:ext cx="504056" cy="25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81743" y="1309408"/>
            <a:ext cx="3934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Терминал сбора </a:t>
            </a:r>
            <a:r>
              <a:rPr lang="ru-RU" sz="1600" dirty="0" smtClean="0"/>
              <a:t>данных </a:t>
            </a:r>
            <a:r>
              <a:rPr lang="ru-RU" sz="1400" dirty="0" smtClean="0"/>
              <a:t>(</a:t>
            </a:r>
            <a:r>
              <a:rPr lang="ru-RU" sz="1400" dirty="0" smtClean="0">
                <a:latin typeface="Franklin Gothic Book" panose="020B0503020102020204" pitchFamily="34" charset="0"/>
              </a:rPr>
              <a:t>от </a:t>
            </a:r>
            <a:r>
              <a:rPr lang="ru-RU" sz="16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19 000 </a:t>
            </a:r>
            <a:r>
              <a:rPr lang="ru-RU" sz="1600" dirty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75" y="1628800"/>
            <a:ext cx="903442" cy="859828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>
            <a:endCxn id="48" idx="4"/>
          </p:cNvCxnSpPr>
          <p:nvPr/>
        </p:nvCxnSpPr>
        <p:spPr>
          <a:xfrm>
            <a:off x="4486594" y="3036729"/>
            <a:ext cx="6205" cy="138828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52688" y="79218"/>
            <a:ext cx="84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ПРИЕМКА ТОВАРА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r="50816" b="66347"/>
          <a:stretch/>
        </p:blipFill>
        <p:spPr>
          <a:xfrm>
            <a:off x="3787284" y="4293096"/>
            <a:ext cx="1488695" cy="101421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772498" y="5188273"/>
            <a:ext cx="1626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ЭДО (</a:t>
            </a:r>
            <a:r>
              <a:rPr lang="ru-RU" sz="1400" dirty="0" smtClean="0">
                <a:latin typeface="Franklin Gothic Book" panose="020B0503020102020204" pitchFamily="34" charset="0"/>
              </a:rPr>
              <a:t>от </a:t>
            </a:r>
            <a:r>
              <a:rPr lang="ru-RU" sz="16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1 8</a:t>
            </a:r>
            <a:r>
              <a:rPr lang="ru-RU" sz="16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00 </a:t>
            </a:r>
            <a:r>
              <a:rPr lang="ru-RU" sz="1600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 smtClean="0">
                <a:latin typeface="Franklin Gothic Book" panose="020B0503020102020204" pitchFamily="34" charset="0"/>
              </a:rPr>
              <a:t>)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95937" y="3228875"/>
            <a:ext cx="1086514" cy="793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28875"/>
            <a:ext cx="974915" cy="7932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43" y="5792161"/>
            <a:ext cx="1191715" cy="507564"/>
          </a:xfrm>
          <a:prstGeom prst="rect">
            <a:avLst/>
          </a:prstGeom>
        </p:spPr>
      </p:pic>
      <p:cxnSp>
        <p:nvCxnSpPr>
          <p:cNvPr id="41" name="Прямая со стрелкой 40"/>
          <p:cNvCxnSpPr/>
          <p:nvPr/>
        </p:nvCxnSpPr>
        <p:spPr>
          <a:xfrm>
            <a:off x="4542629" y="5445224"/>
            <a:ext cx="1" cy="2537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433655" y="4293096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3210" y="3009052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91277" y="4345940"/>
            <a:ext cx="26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latin typeface="Franklin Gothic Book" panose="020B0503020102020204" pitchFamily="34" charset="0"/>
              </a:rPr>
              <a:t>Шаг 1. </a:t>
            </a:r>
            <a:r>
              <a:rPr lang="ru-RU" sz="1400" i="1" u="sng" dirty="0" smtClean="0">
                <a:latin typeface="Franklin Gothic Book" panose="020B0503020102020204" pitchFamily="34" charset="0"/>
              </a:rPr>
              <a:t>Отгрузка товара через ЭДО и со склада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527" y="6338523"/>
            <a:ext cx="26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>
                <a:latin typeface="Franklin Gothic Book" panose="020B0503020102020204" pitchFamily="34" charset="0"/>
              </a:rPr>
              <a:t>Шаг 2.1 </a:t>
            </a:r>
            <a:r>
              <a:rPr lang="ru-RU" sz="1400" i="1" u="sng" dirty="0" smtClean="0">
                <a:latin typeface="Franklin Gothic Book" panose="020B0503020102020204" pitchFamily="34" charset="0"/>
              </a:rPr>
              <a:t>Подписание УПД от дистрибьютора через ЭДО </a:t>
            </a:r>
            <a:endParaRPr lang="ru-RU" sz="1400" i="1" u="sng" dirty="0" smtClean="0">
              <a:latin typeface="Franklin Gothic Book" panose="020B05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8090" y="2456830"/>
            <a:ext cx="26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latin typeface="Franklin Gothic Book" panose="020B0503020102020204" pitchFamily="34" charset="0"/>
              </a:rPr>
              <a:t>Шаг 2.1 </a:t>
            </a:r>
            <a:r>
              <a:rPr lang="ru-RU" sz="1400" i="1" u="sng" dirty="0" smtClean="0">
                <a:latin typeface="Franklin Gothic Book" panose="020B0503020102020204" pitchFamily="34" charset="0"/>
              </a:rPr>
              <a:t>Приемка товара на складе согласно УПД</a:t>
            </a:r>
            <a:endParaRPr lang="ru-RU" sz="1400" i="1" u="sng" dirty="0" smtClean="0">
              <a:latin typeface="Franklin Gothic Book" panose="020B05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2969" y="4273932"/>
            <a:ext cx="26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latin typeface="Franklin Gothic Book" panose="020B0503020102020204" pitchFamily="34" charset="0"/>
              </a:rPr>
              <a:t>Шаг 3. </a:t>
            </a:r>
            <a:r>
              <a:rPr lang="ru-RU" sz="1400" i="1" u="sng" dirty="0" smtClean="0">
                <a:latin typeface="Franklin Gothic Book" panose="020B0503020102020204" pitchFamily="34" charset="0"/>
              </a:rPr>
              <a:t>Приемка товара на баланс</a:t>
            </a:r>
            <a:endParaRPr lang="ru-RU" sz="1400" i="1" u="sng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1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tol.ru/upload/resize_cache/iblock/850/1200_900_1/dsc_1873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9" t="20801" r="27482" b="17040"/>
          <a:stretch/>
        </p:blipFill>
        <p:spPr bwMode="auto">
          <a:xfrm>
            <a:off x="1357339" y="1557257"/>
            <a:ext cx="2215351" cy="32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1079" y="4763966"/>
            <a:ext cx="4341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latin typeface="Franklin Gothic Book" panose="020B0503020102020204" pitchFamily="34" charset="0"/>
              </a:rPr>
              <a:t>АТОЛ </a:t>
            </a:r>
            <a:r>
              <a:rPr lang="en-US" sz="3200" b="1" dirty="0" err="1">
                <a:latin typeface="Franklin Gothic Book" panose="020B0503020102020204" pitchFamily="34" charset="0"/>
              </a:rPr>
              <a:t>Smart.Lite</a:t>
            </a:r>
            <a:endParaRPr lang="en-US" sz="3200" b="1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1708" y="5410297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 19 000 </a:t>
            </a:r>
            <a:r>
              <a:rPr lang="ru-RU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600" b="1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115616" y="316700"/>
            <a:ext cx="790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ТЕРМИНАЛ СБОРА ДАННЫХ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/>
        </p:blipFill>
        <p:spPr>
          <a:xfrm>
            <a:off x="5876946" y="1988840"/>
            <a:ext cx="2439470" cy="26336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49780" y="4763965"/>
            <a:ext cx="2557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smtClean="0">
                <a:latin typeface="Franklin Gothic Book" panose="020B0503020102020204" pitchFamily="34" charset="0"/>
              </a:rPr>
              <a:t>UROVO 6200</a:t>
            </a:r>
            <a:endParaRPr lang="en-US" sz="3200" b="1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34592" y="5410296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 29 100 </a:t>
            </a:r>
            <a:r>
              <a:rPr lang="ru-RU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600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51" y="1844824"/>
            <a:ext cx="2470747" cy="415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35" y="2852936"/>
            <a:ext cx="2002661" cy="17523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54820" y="2181179"/>
            <a:ext cx="2557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i="0" dirty="0" smtClean="0">
                <a:effectLst/>
                <a:latin typeface="Franklin Gothic Book" panose="020B0503020102020204" pitchFamily="34" charset="0"/>
              </a:rPr>
              <a:t>Склад 15</a:t>
            </a:r>
            <a:endParaRPr lang="en-US" sz="3200" b="1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7027" y="4020490"/>
            <a:ext cx="201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 12 800</a:t>
            </a:r>
            <a:r>
              <a:rPr lang="ru-RU" sz="28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28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5874" y="2638859"/>
            <a:ext cx="201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 10 700</a:t>
            </a:r>
            <a:r>
              <a:rPr lang="ru-RU" sz="28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28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2688" y="79218"/>
            <a:ext cx="84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ОБУВИ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ПРОДАЖА</a:t>
            </a:r>
            <a:r>
              <a:rPr lang="en-US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|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ВОЗВРАТ до 1 марта 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7656"/>
            <a:ext cx="8325252" cy="22943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95346"/>
            <a:ext cx="458698" cy="4248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07514"/>
            <a:ext cx="458698" cy="424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06543"/>
            <a:ext cx="458698" cy="4248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46" y="2422800"/>
            <a:ext cx="370889" cy="37088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91253" y="1412776"/>
            <a:ext cx="120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ПРОДАЖА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176" y="3639979"/>
            <a:ext cx="1616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</a:t>
            </a:r>
            <a:r>
              <a:rPr lang="en-US" sz="1600" dirty="0" smtClean="0"/>
              <a:t>D</a:t>
            </a:r>
            <a:r>
              <a:rPr lang="ru-RU" sz="1600" dirty="0" smtClean="0"/>
              <a:t> сканер</a:t>
            </a:r>
          </a:p>
          <a:p>
            <a:pPr algn="ctr"/>
            <a:r>
              <a:rPr lang="ru-RU" sz="1400" dirty="0" smtClean="0"/>
              <a:t>(от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3 500₽</a:t>
            </a:r>
            <a:r>
              <a:rPr lang="ru-RU" sz="1400" dirty="0"/>
              <a:t>)</a:t>
            </a:r>
          </a:p>
          <a:p>
            <a:pPr algn="ctr"/>
            <a:endParaRPr lang="ru-RU" sz="1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6326843" y="3982053"/>
            <a:ext cx="26570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Регистрация на сайте </a:t>
            </a:r>
            <a:r>
              <a:rPr lang="ru-RU" sz="1600" dirty="0" err="1"/>
              <a:t>ЧестныйЗНАК.рф</a:t>
            </a:r>
            <a:r>
              <a:rPr lang="ru-RU" sz="1600" dirty="0"/>
              <a:t> </a:t>
            </a:r>
            <a:r>
              <a:rPr lang="ru-RU" sz="1600" dirty="0" smtClean="0"/>
              <a:t>(от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500 ₽</a:t>
            </a:r>
            <a:r>
              <a:rPr lang="ru-RU" sz="1600" dirty="0" smtClean="0"/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52854" y="3536662"/>
            <a:ext cx="2116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Фискальный </a:t>
            </a:r>
          </a:p>
          <a:p>
            <a:pPr algn="ctr"/>
            <a:r>
              <a:rPr lang="ru-RU" sz="1600" dirty="0" smtClean="0"/>
              <a:t>регистратор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82170" y="3491007"/>
            <a:ext cx="2398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Договор с ОФД</a:t>
            </a:r>
          </a:p>
          <a:p>
            <a:pPr algn="ctr"/>
            <a:r>
              <a:rPr lang="ru-RU" sz="1600" dirty="0" smtClean="0"/>
              <a:t>(от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3000 ₽</a:t>
            </a:r>
            <a:r>
              <a:rPr lang="ru-RU" sz="1600" dirty="0" smtClean="0"/>
              <a:t>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1" t="28246" r="35995" b="21539"/>
          <a:stretch/>
        </p:blipFill>
        <p:spPr>
          <a:xfrm>
            <a:off x="468688" y="4941169"/>
            <a:ext cx="1512168" cy="11521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r="53596"/>
          <a:stretch/>
        </p:blipFill>
        <p:spPr>
          <a:xfrm>
            <a:off x="1893793" y="4302955"/>
            <a:ext cx="2952328" cy="22943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3" t="61824"/>
          <a:stretch/>
        </p:blipFill>
        <p:spPr>
          <a:xfrm>
            <a:off x="4986067" y="5093993"/>
            <a:ext cx="2024479" cy="8759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72" y="5015571"/>
            <a:ext cx="458698" cy="42481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61417" y="5227979"/>
            <a:ext cx="1203707" cy="890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094834" y="6084585"/>
            <a:ext cx="2476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Выгрузить при помощи драйвера чеки 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40956" y="5980704"/>
            <a:ext cx="2657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Загрузить файл с чеками в ЛК на сайт </a:t>
            </a:r>
            <a:r>
              <a:rPr lang="ru-RU" sz="1600" dirty="0" err="1" smtClean="0"/>
              <a:t>ЧестныйЗнак.рф</a:t>
            </a:r>
            <a:endParaRPr lang="ru-RU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01906" y="490932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57082" y="475647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42901" y="490932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-36203" y="6053874"/>
            <a:ext cx="2398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Если нет</a:t>
            </a:r>
            <a:r>
              <a:rPr lang="ru-RU" sz="1600" dirty="0"/>
              <a:t>?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6592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116632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НОРМАТИВНЫЕ ДОКУМЕНТЫ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4662" y="482024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ru-RU" sz="2000" b="0" dirty="0" smtClean="0">
                <a:solidFill>
                  <a:srgbClr val="003C54"/>
                </a:solidFill>
                <a:effectLst/>
                <a:latin typeface="Franklin Gothic Book" panose="020B0503020102020204" pitchFamily="34" charset="0"/>
              </a:rPr>
              <a:t>Федеральный закон от 25.12.2018 г.</a:t>
            </a:r>
          </a:p>
          <a:p>
            <a:r>
              <a:rPr lang="ru-RU" sz="2000" b="0" dirty="0" smtClean="0">
                <a:solidFill>
                  <a:srgbClr val="003C54"/>
                </a:solidFill>
                <a:effectLst/>
                <a:latin typeface="Franklin Gothic Book" panose="020B0503020102020204" pitchFamily="34" charset="0"/>
                <a:cs typeface="Aharoni" panose="02010803020104030203" pitchFamily="2" charset="-79"/>
              </a:rPr>
              <a:t>№488-ФЗ</a:t>
            </a:r>
            <a:endParaRPr lang="ru-RU" sz="2000" b="0" dirty="0">
              <a:solidFill>
                <a:srgbClr val="003C54"/>
              </a:solidFill>
              <a:effectLst/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310" y="4820242"/>
            <a:ext cx="263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ru-RU" sz="2000" b="0" dirty="0" smtClean="0">
                <a:solidFill>
                  <a:srgbClr val="003C54"/>
                </a:solidFill>
                <a:effectLst/>
                <a:latin typeface="Franklin Gothic Book" panose="020B0503020102020204" pitchFamily="34" charset="0"/>
              </a:rPr>
              <a:t>Федеральный закон от 20.12.2009 г.</a:t>
            </a:r>
          </a:p>
          <a:p>
            <a:r>
              <a:rPr lang="ru-RU" sz="2000" b="0" dirty="0" smtClean="0">
                <a:solidFill>
                  <a:srgbClr val="003C54"/>
                </a:solidFill>
                <a:effectLst/>
                <a:latin typeface="Franklin Gothic Book" panose="020B0503020102020204" pitchFamily="34" charset="0"/>
                <a:cs typeface="Aharoni" panose="02010803020104030203" pitchFamily="2" charset="-79"/>
              </a:rPr>
              <a:t>№381-ФЗ</a:t>
            </a:r>
            <a:endParaRPr lang="ru-RU" sz="2000" b="0" dirty="0">
              <a:solidFill>
                <a:srgbClr val="003C54"/>
              </a:solidFill>
              <a:effectLst/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59" y="2155726"/>
            <a:ext cx="2135923" cy="2640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2136545" cy="26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SIGMA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. Преимущества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>
                <a:solidFill>
                  <a:schemeClr val="tx1"/>
                </a:solidFill>
                <a:effectLst/>
              </a:rPr>
              <a:t>SIGMA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43608" y="72099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</a:t>
            </a:r>
          </a:p>
          <a:p>
            <a:pPr algn="r"/>
            <a:r>
              <a:rPr lang="ru-RU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ВЫБЫТИЕ. 2-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</a:t>
            </a:r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СКАННЕРЫ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0">
            <a:off x="4509980" y="1626711"/>
            <a:ext cx="1968783" cy="1968783"/>
          </a:xfrm>
          <a:prstGeom prst="rect">
            <a:avLst/>
          </a:prstGeom>
        </p:spPr>
      </p:pic>
      <p:pic>
        <p:nvPicPr>
          <p:cNvPr id="18" name="Picture 6" descr="https://bd71.ru/upload/iblock/899/899f00ac1b0a9622b76ad50b81b7dca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r="2232" b="1330"/>
          <a:stretch/>
        </p:blipFill>
        <p:spPr bwMode="auto">
          <a:xfrm>
            <a:off x="615784" y="1672023"/>
            <a:ext cx="1618886" cy="18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55429" y="2261472"/>
            <a:ext cx="30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dirty="0" smtClean="0">
                <a:latin typeface="Franklin Gothic Book" panose="020B0503020102020204" pitchFamily="34" charset="0"/>
              </a:rPr>
              <a:t>АТОЛ </a:t>
            </a:r>
            <a:r>
              <a:rPr lang="en-US" sz="2800" dirty="0" smtClean="0">
                <a:latin typeface="Franklin Gothic Book" panose="020B0503020102020204" pitchFamily="34" charset="0"/>
              </a:rPr>
              <a:t>SB2108 Plus</a:t>
            </a:r>
            <a:endParaRPr lang="en-US" sz="280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46425" y="2705871"/>
            <a:ext cx="2060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500 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40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91828" y="2283914"/>
            <a:ext cx="2328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 err="1" smtClean="0">
                <a:latin typeface="Franklin Gothic Book" panose="020B0503020102020204" pitchFamily="34" charset="0"/>
              </a:rPr>
              <a:t>POScenter</a:t>
            </a:r>
            <a:r>
              <a:rPr lang="en-US" sz="2800" dirty="0" smtClean="0">
                <a:latin typeface="Franklin Gothic Book" panose="020B0503020102020204" pitchFamily="34" charset="0"/>
              </a:rPr>
              <a:t> HH</a:t>
            </a:r>
            <a:endParaRPr lang="en-US" sz="280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77704" y="2735906"/>
            <a:ext cx="2060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3 500 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40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r="24013"/>
          <a:stretch/>
        </p:blipFill>
        <p:spPr>
          <a:xfrm>
            <a:off x="2843808" y="4241470"/>
            <a:ext cx="1530634" cy="201659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408440" y="5342157"/>
            <a:ext cx="2060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4 700 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40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94809" y="4930608"/>
            <a:ext cx="276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 smtClean="0">
                <a:latin typeface="Franklin Gothic Book" panose="020B0503020102020204" pitchFamily="34" charset="0"/>
              </a:rPr>
              <a:t>DATALOGIC</a:t>
            </a:r>
            <a:r>
              <a:rPr lang="ru-RU" sz="2800" dirty="0" smtClean="0">
                <a:latin typeface="Franklin Gothic Book" panose="020B0503020102020204" pitchFamily="34" charset="0"/>
              </a:rPr>
              <a:t> 2420</a:t>
            </a:r>
            <a:endParaRPr lang="en-US" sz="2800" i="0" dirty="0"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5" y="1704926"/>
            <a:ext cx="3678752" cy="3678752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SIGMA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. Преимущества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>
                <a:solidFill>
                  <a:schemeClr val="tx1"/>
                </a:solidFill>
                <a:effectLst/>
              </a:rPr>
              <a:t>SIGMA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43608" y="72099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</a:t>
            </a:r>
          </a:p>
          <a:p>
            <a:pPr algn="r"/>
            <a:r>
              <a:rPr lang="ru-RU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ВЫБЫТИЕ. 2-</a:t>
            </a:r>
            <a:r>
              <a:rPr lang="en-U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</a:t>
            </a:r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СКАННЕРЫ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5795" y="5390907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 </a:t>
            </a:r>
            <a:r>
              <a:rPr lang="en-US" sz="2800" dirty="0" err="1"/>
              <a:t>Mindeo</a:t>
            </a:r>
            <a:r>
              <a:rPr lang="en-US" sz="2800" dirty="0"/>
              <a:t> </a:t>
            </a:r>
            <a:r>
              <a:rPr lang="en-US" sz="2800" dirty="0" smtClean="0"/>
              <a:t>MP8</a:t>
            </a:r>
            <a:r>
              <a:rPr lang="ru-RU" sz="2800" dirty="0" smtClean="0"/>
              <a:t>6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83203" y="5877272"/>
            <a:ext cx="2357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13 250 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40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42092" y="5260180"/>
            <a:ext cx="1363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dirty="0" err="1" smtClean="0">
                <a:latin typeface="Franklin Gothic Book" panose="020B0503020102020204" pitchFamily="34" charset="0"/>
              </a:rPr>
              <a:t>Атол</a:t>
            </a:r>
            <a:r>
              <a:rPr lang="ru-RU" sz="2800" dirty="0" smtClean="0">
                <a:latin typeface="Franklin Gothic Book" panose="020B0503020102020204" pitchFamily="34" charset="0"/>
              </a:rPr>
              <a:t> </a:t>
            </a:r>
            <a:r>
              <a:rPr lang="en-US" sz="2800" dirty="0" smtClean="0">
                <a:latin typeface="Franklin Gothic Book" panose="020B0503020102020204" pitchFamily="34" charset="0"/>
              </a:rPr>
              <a:t>D</a:t>
            </a:r>
            <a:r>
              <a:rPr lang="ru-RU" sz="2800" dirty="0" smtClean="0">
                <a:latin typeface="Franklin Gothic Book" panose="020B0503020102020204" pitchFamily="34" charset="0"/>
              </a:rPr>
              <a:t>2</a:t>
            </a:r>
            <a:endParaRPr lang="en-US" sz="280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02191" y="5779241"/>
            <a:ext cx="2043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8 100 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40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40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13020" r="13582" b="16195"/>
          <a:stretch/>
        </p:blipFill>
        <p:spPr>
          <a:xfrm>
            <a:off x="5508104" y="2111565"/>
            <a:ext cx="2856783" cy="32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5" y="1821777"/>
            <a:ext cx="4061125" cy="29753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66913" y="326842"/>
            <a:ext cx="790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АВТОНОМНЫЕ ОНЛАЙН-КАССЫ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15414" r="6625" b="17612"/>
          <a:stretch/>
        </p:blipFill>
        <p:spPr>
          <a:xfrm>
            <a:off x="4150049" y="2420888"/>
            <a:ext cx="4819487" cy="2190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1600" y="4797152"/>
            <a:ext cx="25877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91Ф </a:t>
            </a:r>
            <a:r>
              <a:rPr lang="en-US" sz="2400" b="1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Lite</a:t>
            </a:r>
          </a:p>
          <a:p>
            <a:pPr algn="ctr"/>
            <a:r>
              <a:rPr lang="ru-RU" sz="1400" b="1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 ФН на 15/36 мес.</a:t>
            </a:r>
            <a:endParaRPr lang="ru-RU" sz="1400" b="1" dirty="0"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ru-RU" sz="600" b="1" dirty="0" smtClean="0">
              <a:solidFill>
                <a:srgbClr val="ED1B2F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 </a:t>
            </a:r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750/14 850 </a:t>
            </a:r>
            <a:r>
              <a:rPr lang="ru-RU" sz="2400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</a:p>
        </p:txBody>
      </p:sp>
    </p:spTree>
    <p:extLst>
      <p:ext uri="{BB962C8B-B14F-4D97-AF65-F5344CB8AC3E}">
        <p14:creationId xmlns:p14="http://schemas.microsoft.com/office/powerpoint/2010/main" val="35901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68431"/>
            <a:ext cx="4806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АТОЛ </a:t>
            </a:r>
            <a:r>
              <a:rPr lang="ru-RU" sz="36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МаркОфис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609" y="1761945"/>
            <a:ext cx="2237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Franklin Gothic Demi" panose="020B0703020102020204" pitchFamily="34" charset="0"/>
              </a:rPr>
              <a:t>Маркировка остатков</a:t>
            </a:r>
          </a:p>
          <a:p>
            <a:endParaRPr lang="ru-RU" sz="1600" dirty="0">
              <a:latin typeface="Franklin Gothic Demi" panose="020B0703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5715" r="4309"/>
          <a:stretch/>
        </p:blipFill>
        <p:spPr>
          <a:xfrm>
            <a:off x="3234114" y="1491575"/>
            <a:ext cx="5904656" cy="40279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4675" y="3574757"/>
            <a:ext cx="2705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Franklin Gothic Demi" panose="020B0703020102020204" pitchFamily="34" charset="0"/>
              </a:rPr>
              <a:t>Приемка маркированного </a:t>
            </a:r>
          </a:p>
          <a:p>
            <a:r>
              <a:rPr lang="ru-RU" sz="1600" dirty="0" smtClean="0">
                <a:latin typeface="Franklin Gothic Demi" panose="020B0703020102020204" pitchFamily="34" charset="0"/>
              </a:rPr>
              <a:t>товара</a:t>
            </a:r>
            <a:endParaRPr lang="ru-RU" sz="1600" dirty="0">
              <a:latin typeface="Franklin Gothic Demi" panose="020B07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644" y="5590981"/>
            <a:ext cx="2678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Franklin Gothic Demi" panose="020B0703020102020204" pitchFamily="34" charset="0"/>
              </a:rPr>
              <a:t>Отгрузка </a:t>
            </a:r>
            <a:r>
              <a:rPr lang="ru-RU" sz="1600" dirty="0">
                <a:latin typeface="Franklin Gothic Demi" panose="020B0703020102020204" pitchFamily="34" charset="0"/>
              </a:rPr>
              <a:t>маркированного </a:t>
            </a:r>
            <a:endParaRPr lang="ru-RU" sz="1600" dirty="0" smtClean="0">
              <a:latin typeface="Franklin Gothic Demi" panose="020B0703020102020204" pitchFamily="34" charset="0"/>
            </a:endParaRPr>
          </a:p>
          <a:p>
            <a:r>
              <a:rPr lang="ru-RU" sz="1600" dirty="0" smtClean="0">
                <a:latin typeface="Franklin Gothic Demi" panose="020B0703020102020204" pitchFamily="34" charset="0"/>
              </a:rPr>
              <a:t>товара</a:t>
            </a:r>
            <a:r>
              <a:rPr lang="ru-RU" sz="1600" dirty="0">
                <a:latin typeface="Franklin Gothic Demi" panose="020B0703020102020204" pitchFamily="34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151351"/>
            <a:ext cx="30111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Получение </a:t>
            </a:r>
            <a:r>
              <a:rPr lang="ru-RU" sz="1400" dirty="0">
                <a:latin typeface="Franklin Gothic Book" panose="020B0503020102020204" pitchFamily="34" charset="0"/>
              </a:rPr>
              <a:t>GTIN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Заказ </a:t>
            </a:r>
            <a:r>
              <a:rPr lang="ru-RU" sz="1400" dirty="0">
                <a:latin typeface="Franklin Gothic Book" panose="020B0503020102020204" pitchFamily="34" charset="0"/>
              </a:rPr>
              <a:t>кодов маркировки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Проверка </a:t>
            </a:r>
            <a:r>
              <a:rPr lang="ru-RU" sz="1400" dirty="0">
                <a:latin typeface="Franklin Gothic Book" panose="020B0503020102020204" pitchFamily="34" charset="0"/>
              </a:rPr>
              <a:t>статуса заказов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Печать </a:t>
            </a:r>
            <a:r>
              <a:rPr lang="ru-RU" sz="1400" dirty="0">
                <a:latin typeface="Franklin Gothic Book" panose="020B0503020102020204" pitchFamily="34" charset="0"/>
              </a:rPr>
              <a:t>кодов маркировки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Ввод </a:t>
            </a:r>
            <a:r>
              <a:rPr lang="ru-RU" sz="1400" dirty="0">
                <a:latin typeface="Franklin Gothic Book" panose="020B0503020102020204" pitchFamily="34" charset="0"/>
              </a:rPr>
              <a:t>в оборот</a:t>
            </a:r>
            <a:endParaRPr lang="ru-RU" sz="14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189237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Добавление </a:t>
            </a:r>
            <a:r>
              <a:rPr lang="ru-RU" sz="1400" dirty="0">
                <a:latin typeface="Franklin Gothic Book" panose="020B0503020102020204" pitchFamily="34" charset="0"/>
              </a:rPr>
              <a:t>контрагентов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Работа </a:t>
            </a:r>
            <a:r>
              <a:rPr lang="ru-RU" sz="1400" dirty="0">
                <a:latin typeface="Franklin Gothic Book" panose="020B0503020102020204" pitchFamily="34" charset="0"/>
              </a:rPr>
              <a:t>со списком входящих УПД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Проверка </a:t>
            </a:r>
            <a:r>
              <a:rPr lang="ru-RU" sz="1400" dirty="0">
                <a:latin typeface="Franklin Gothic Book" panose="020B0503020102020204" pitchFamily="34" charset="0"/>
              </a:rPr>
              <a:t>кодов маркировки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Расхождения </a:t>
            </a:r>
            <a:r>
              <a:rPr lang="ru-RU" sz="1400" dirty="0">
                <a:latin typeface="Franklin Gothic Book" panose="020B0503020102020204" pitchFamily="34" charset="0"/>
              </a:rPr>
              <a:t>и отклонения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Franklin Gothic Book" panose="020B0503020102020204" pitchFamily="34" charset="0"/>
              </a:rPr>
              <a:t> Архив </a:t>
            </a:r>
            <a:r>
              <a:rPr lang="ru-RU" sz="1400" dirty="0">
                <a:latin typeface="Franklin Gothic Book" panose="020B0503020102020204" pitchFamily="34" charset="0"/>
              </a:rPr>
              <a:t>УПД</a:t>
            </a:r>
            <a:endParaRPr lang="ru-RU" sz="1400" b="0" i="0" dirty="0"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5" y="1844824"/>
            <a:ext cx="352124" cy="3521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4" y="3648892"/>
            <a:ext cx="352124" cy="3521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4" y="5701824"/>
            <a:ext cx="352124" cy="35212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588224" y="5454672"/>
            <a:ext cx="2016224" cy="773699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948264" y="560677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5 600 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₽</a:t>
            </a:r>
            <a:endParaRPr lang="ru-RU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>
                <a:solidFill>
                  <a:schemeClr val="tx1"/>
                </a:solidFill>
                <a:effectLst/>
              </a:rPr>
              <a:t>SIGMA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88925" y="140439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СМАРТ-ТЕРМИНАЛ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ЭВОТОР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10678" r="6217" b="7177"/>
          <a:stretch/>
        </p:blipFill>
        <p:spPr>
          <a:xfrm>
            <a:off x="414801" y="1498264"/>
            <a:ext cx="4500500" cy="3600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1577" y="5284044"/>
            <a:ext cx="196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Franklin Gothic Book" panose="020B0503020102020204" pitchFamily="34" charset="0"/>
              </a:rPr>
              <a:t>ЭВОТОР 7.3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809" y="5681469"/>
            <a:ext cx="264603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 ФН на </a:t>
            </a:r>
            <a:r>
              <a:rPr lang="ru-RU" b="1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15/36 мес</a:t>
            </a:r>
            <a:r>
              <a:rPr lang="ru-RU" b="1" dirty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r>
              <a:rPr lang="en-US" b="1" dirty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800" b="1" dirty="0"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700" b="1" dirty="0">
              <a:solidFill>
                <a:srgbClr val="ED1B2F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24 900/28 000 </a:t>
            </a:r>
            <a:r>
              <a:rPr lang="ru-RU" sz="2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7491" y="3223396"/>
            <a:ext cx="2051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Универсальный драйвер </a:t>
            </a:r>
            <a:endParaRPr lang="ru-RU" sz="16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для </a:t>
            </a:r>
            <a:r>
              <a:rPr lang="ru-RU" sz="1600" dirty="0">
                <a:latin typeface="Franklin Gothic Book" panose="020B0503020102020204" pitchFamily="34" charset="0"/>
              </a:rPr>
              <a:t>принтеров этикеток</a:t>
            </a:r>
            <a:endParaRPr lang="ru-RU" b="1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от 1 000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18222" t="25456" r="73972" b="60963"/>
          <a:stretch/>
        </p:blipFill>
        <p:spPr>
          <a:xfrm>
            <a:off x="5217998" y="4915333"/>
            <a:ext cx="1529950" cy="14972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756628" y="5277321"/>
            <a:ext cx="19425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212121"/>
                </a:solidFill>
                <a:latin typeface="Franklin Gothic Book" panose="020B0503020102020204" pitchFamily="34" charset="0"/>
              </a:rPr>
              <a:t>Маркировка: </a:t>
            </a:r>
            <a:endParaRPr lang="ru-RU" sz="1600" dirty="0" smtClean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212121"/>
                </a:solidFill>
                <a:latin typeface="Franklin Gothic Book" panose="020B0503020102020204" pitchFamily="34" charset="0"/>
              </a:rPr>
              <a:t>автономный режим</a:t>
            </a:r>
            <a:endParaRPr lang="ru-RU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Бесплатно</a:t>
            </a:r>
            <a:endParaRPr lang="ru-RU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algn="ctr"/>
            <a:endParaRPr lang="ru-RU" sz="1600" i="0" dirty="0">
              <a:solidFill>
                <a:srgbClr val="212121"/>
              </a:solidFill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18517" t="26630" r="74617" b="61164"/>
          <a:stretch/>
        </p:blipFill>
        <p:spPr>
          <a:xfrm>
            <a:off x="5249718" y="3238144"/>
            <a:ext cx="1397773" cy="13977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8490" t="26114" r="74193" b="60878"/>
          <a:stretch/>
        </p:blipFill>
        <p:spPr>
          <a:xfrm>
            <a:off x="5249718" y="1419166"/>
            <a:ext cx="1466510" cy="14665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2999" y="1498264"/>
            <a:ext cx="205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Маркировка </a:t>
            </a:r>
            <a:r>
              <a:rPr lang="ru-RU" sz="1600" dirty="0" smtClean="0">
                <a:latin typeface="Franklin Gothic Book" panose="020B0503020102020204" pitchFamily="34" charset="0"/>
              </a:rPr>
              <a:t>остатков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от 3 500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₽/год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7370"/>
          <a:stretch/>
        </p:blipFill>
        <p:spPr>
          <a:xfrm>
            <a:off x="107503" y="1124744"/>
            <a:ext cx="4752529" cy="38326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1775" y="4749118"/>
            <a:ext cx="284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Franklin Gothic Book" panose="020B0503020102020204" pitchFamily="34" charset="0"/>
              </a:rPr>
              <a:t>АТОЛ </a:t>
            </a:r>
            <a:r>
              <a:rPr lang="en-US" sz="2400" dirty="0" smtClean="0">
                <a:latin typeface="Franklin Gothic Book" panose="020B0503020102020204" pitchFamily="34" charset="0"/>
              </a:rPr>
              <a:t>SIGMA </a:t>
            </a:r>
            <a:r>
              <a:rPr lang="ru-RU" sz="2400" dirty="0" smtClean="0">
                <a:latin typeface="Franklin Gothic Book" panose="020B0503020102020204" pitchFamily="34" charset="0"/>
              </a:rPr>
              <a:t>8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5174902"/>
            <a:ext cx="265776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 ФН на </a:t>
            </a:r>
            <a:r>
              <a:rPr lang="ru-RU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15/36 мес</a:t>
            </a:r>
            <a:r>
              <a:rPr lang="ru-RU" dirty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r>
              <a:rPr lang="en-US" dirty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800" dirty="0"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endParaRPr lang="ru-RU" sz="700" dirty="0">
              <a:solidFill>
                <a:srgbClr val="ED1B2F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20 900/24 000 </a:t>
            </a:r>
            <a:r>
              <a:rPr lang="ru-RU" sz="2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24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15616" y="116632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СМАРТ-ТЕРМИНАЛ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АТОЛ </a:t>
            </a:r>
            <a:r>
              <a:rPr lang="en-US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SIGMA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69067" t="26549" r="17319" b="55088"/>
          <a:stretch/>
        </p:blipFill>
        <p:spPr>
          <a:xfrm>
            <a:off x="6727282" y="3510287"/>
            <a:ext cx="1946910" cy="16765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51064" t="26452" r="35869" b="55661"/>
          <a:stretch/>
        </p:blipFill>
        <p:spPr>
          <a:xfrm>
            <a:off x="4869469" y="3510287"/>
            <a:ext cx="1894950" cy="16765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33569" t="26486" r="53911" b="55960"/>
          <a:stretch/>
        </p:blipFill>
        <p:spPr>
          <a:xfrm>
            <a:off x="6737111" y="1772816"/>
            <a:ext cx="1948442" cy="1744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16072" t="26937" r="72104" b="56109"/>
          <a:stretch/>
        </p:blipFill>
        <p:spPr>
          <a:xfrm>
            <a:off x="4867377" y="1772816"/>
            <a:ext cx="1904751" cy="17440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621166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Franklin Gothic Book" panose="020B0503020102020204" pitchFamily="34" charset="0"/>
              </a:rPr>
              <a:t>модуль «Маркировка</a:t>
            </a:r>
            <a:r>
              <a:rPr lang="ru-RU" smtClean="0">
                <a:latin typeface="Franklin Gothic Book" panose="020B0503020102020204" pitchFamily="34" charset="0"/>
              </a:rPr>
              <a:t>» </a:t>
            </a:r>
            <a:r>
              <a:rPr lang="ru-RU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2800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/год (в тарифе «Бизнес» – бесплатно)</a:t>
            </a:r>
            <a:endParaRPr lang="ru-RU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3250" r="19551" b="18500"/>
          <a:stretch/>
        </p:blipFill>
        <p:spPr>
          <a:xfrm rot="2376925">
            <a:off x="2117034" y="3396303"/>
            <a:ext cx="1371635" cy="1564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3330" y="5211197"/>
            <a:ext cx="2304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АТОЛ 30Ф ФН</a:t>
            </a:r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15/36</a:t>
            </a:r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Pipo</a:t>
            </a:r>
            <a:r>
              <a:rPr lang="ru-RU" sz="1400" dirty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X9, </a:t>
            </a:r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D-</a:t>
            </a:r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сканер штрих-кода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IDZORE </a:t>
            </a:r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2200</a:t>
            </a:r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 </a:t>
            </a:r>
            <a:r>
              <a:rPr lang="ru-RU" sz="1400" dirty="0" err="1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ProStore</a:t>
            </a:r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мес.</a:t>
            </a:r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1400" dirty="0">
              <a:latin typeface="Franklin Gothic Book" panose="020B0503020102020204" pitchFamily="34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573971" y="-105782"/>
            <a:ext cx="721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Смарт-терминалы</a:t>
            </a:r>
          </a:p>
          <a:p>
            <a:pPr fontAlgn="base"/>
            <a:r>
              <a:rPr lang="ru-RU" sz="4400" dirty="0" smtClean="0">
                <a:solidFill>
                  <a:schemeClr val="tx1"/>
                </a:solidFill>
                <a:effectLst/>
              </a:rPr>
              <a:t>АТОЛ </a:t>
            </a:r>
            <a:r>
              <a:rPr lang="en-US" sz="4400" dirty="0">
                <a:solidFill>
                  <a:schemeClr val="tx1"/>
                </a:solidFill>
                <a:effectLst/>
              </a:rPr>
              <a:t>SIGMA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4" y="1430214"/>
            <a:ext cx="2648069" cy="268457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70" y="2361858"/>
            <a:ext cx="1605859" cy="1404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18" y="46509"/>
            <a:ext cx="4329692" cy="10816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636"/>
          <a:stretch/>
        </p:blipFill>
        <p:spPr>
          <a:xfrm>
            <a:off x="5183280" y="3284984"/>
            <a:ext cx="3690863" cy="15610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r="24441"/>
          <a:stretch/>
        </p:blipFill>
        <p:spPr>
          <a:xfrm>
            <a:off x="5166904" y="1628800"/>
            <a:ext cx="3312368" cy="156108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37454" y="5296510"/>
            <a:ext cx="1819839" cy="773699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1832" y="5419820"/>
            <a:ext cx="186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3</a:t>
            </a:r>
            <a:r>
              <a:rPr lang="ru-RU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60</a:t>
            </a: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₽</a:t>
            </a:r>
            <a:endParaRPr lang="ru-RU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0255" y="5067504"/>
            <a:ext cx="3563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ЯНВАРЬ 2020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ПРИЕМКА И ЭДО</a:t>
            </a:r>
            <a:endParaRPr lang="ru-RU" sz="3200" dirty="0">
              <a:solidFill>
                <a:srgbClr val="C0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2158" y="135550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1С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4271" y="1642115"/>
            <a:ext cx="26577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1С: ИТС</a:t>
            </a:r>
            <a:endParaRPr lang="ru-RU" sz="4400" b="1" dirty="0"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ru-RU" sz="900" dirty="0">
              <a:solidFill>
                <a:srgbClr val="ED1B2F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 7 460 </a:t>
            </a:r>
            <a:r>
              <a:rPr lang="ru-RU" sz="32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2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32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6776"/>
            <a:ext cx="6719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latin typeface="Franklin Gothic Book" panose="020B0503020102020204" pitchFamily="34" charset="0"/>
              </a:rPr>
              <a:t>Розничное выбытие обувной продукции через чек ККТ</a:t>
            </a:r>
          </a:p>
          <a:p>
            <a:r>
              <a:rPr lang="ru-RU" sz="1600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1С</a:t>
            </a:r>
            <a:r>
              <a:rPr lang="ru-RU" sz="1600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РОЗНИЦА - </a:t>
            </a:r>
            <a:r>
              <a:rPr lang="ru-RU" sz="1600" dirty="0">
                <a:solidFill>
                  <a:srgbClr val="C10000"/>
                </a:solidFill>
                <a:latin typeface="Franklin Gothic Book" panose="020B0503020102020204" pitchFamily="34" charset="0"/>
              </a:rPr>
              <a:t>Реализовано 2.2.12 от </a:t>
            </a:r>
            <a:r>
              <a:rPr lang="ru-RU" sz="1600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01.07.2019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Franklin Gothic Book" panose="020B0503020102020204" pitchFamily="34" charset="0"/>
              </a:rPr>
              <a:t>Маркировка остатков обувной продукции</a:t>
            </a:r>
          </a:p>
          <a:p>
            <a:r>
              <a:rPr lang="ru-RU" sz="1600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1С</a:t>
            </a:r>
            <a:r>
              <a:rPr lang="ru-RU" sz="1600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РОЗНИЦА - </a:t>
            </a:r>
            <a:r>
              <a:rPr lang="ru-RU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Запланировано 2.3.3 от </a:t>
            </a:r>
            <a:r>
              <a:rPr lang="ru-RU" sz="16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31.01.2020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Franklin Gothic Book" panose="020B0503020102020204" pitchFamily="34" charset="0"/>
              </a:rPr>
              <a:t>Приемка маркированного товара</a:t>
            </a:r>
            <a:endParaRPr lang="ru-RU" sz="1600" b="1" dirty="0">
              <a:latin typeface="Franklin Gothic Book" panose="020B0503020102020204" pitchFamily="34" charset="0"/>
            </a:endParaRPr>
          </a:p>
          <a:p>
            <a:r>
              <a:rPr lang="ru-RU" sz="1600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1С</a:t>
            </a:r>
            <a:r>
              <a:rPr lang="ru-RU" sz="1600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РОЗНИЦА - </a:t>
            </a:r>
            <a:r>
              <a:rPr lang="ru-RU" sz="1600" dirty="0">
                <a:latin typeface="Franklin Gothic Book" panose="020B0503020102020204" pitchFamily="34" charset="0"/>
              </a:rPr>
              <a:t>Запланировано 2.3.2 от </a:t>
            </a:r>
            <a:r>
              <a:rPr lang="ru-RU" sz="1600" dirty="0" smtClean="0">
                <a:latin typeface="Franklin Gothic Book" panose="020B0503020102020204" pitchFamily="34" charset="0"/>
              </a:rPr>
              <a:t>13.12.2019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4405" r="3340" b="5285"/>
          <a:stretch/>
        </p:blipFill>
        <p:spPr>
          <a:xfrm>
            <a:off x="683568" y="3573016"/>
            <a:ext cx="4824536" cy="29523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28184" y="4581128"/>
            <a:ext cx="26577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1С: РОЗНИЦА</a:t>
            </a:r>
            <a:endParaRPr lang="ru-RU" sz="4400" b="1" dirty="0"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ru-RU" sz="900" dirty="0">
              <a:solidFill>
                <a:srgbClr val="ED1B2F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 3 300 </a:t>
            </a:r>
            <a:r>
              <a:rPr lang="ru-RU" sz="32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₽</a:t>
            </a:r>
            <a:r>
              <a:rPr lang="ru-RU" sz="320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sz="3200" dirty="0">
              <a:solidFill>
                <a:srgbClr val="FF0000"/>
              </a:solidFill>
              <a:latin typeface="Franklin Gothic Book" panose="020B05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75" y="316447"/>
            <a:ext cx="1108041" cy="9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2158" y="135550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1С: ЧТО НУЖНО СДЕЛАТЬ?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5" y="1984756"/>
            <a:ext cx="82425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02813"/>
            <a:ext cx="2612761" cy="794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1397488"/>
            <a:ext cx="496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Franklin Gothic Book" panose="020B0503020102020204" pitchFamily="34" charset="0"/>
              </a:rPr>
              <a:t>*необходимо подключение к ЭДО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2"/>
          <a:stretch/>
        </p:blipFill>
        <p:spPr>
          <a:xfrm>
            <a:off x="1892286" y="5608127"/>
            <a:ext cx="2328175" cy="8059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3928" y="5657164"/>
            <a:ext cx="4129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Franklin Gothic Book" panose="020B0503020102020204" pitchFamily="34" charset="0"/>
              </a:rPr>
              <a:t>ДОРАБОТКА ВАШЕЙ КОНФИГУРАЦИИ 1С</a:t>
            </a:r>
          </a:p>
          <a:p>
            <a:r>
              <a:rPr lang="ru-RU" sz="1600" b="1" dirty="0" smtClean="0">
                <a:latin typeface="Franklin Gothic Book" panose="020B05030201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- ПО СОГЛАСОВАНИЮ</a:t>
            </a:r>
            <a:endParaRPr lang="ru-RU" sz="20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66911" y="116632"/>
            <a:ext cx="7902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ПРИЕМКА И ПРОДАЖА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ЭЛЕКТРОННЫЙ ДОКУМЕНТООБОРОТ</a:t>
            </a: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4362"/>
            <a:ext cx="4370567" cy="4365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08939"/>
            <a:ext cx="2332956" cy="10303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5127779"/>
            <a:ext cx="2646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Franklin Gothic Book" panose="020B0503020102020204" pitchFamily="34" charset="0"/>
              </a:rPr>
              <a:t>Сервис 1С:ЭДО</a:t>
            </a:r>
            <a:endParaRPr lang="ru-RU" b="1" dirty="0">
              <a:latin typeface="Franklin Gothic Book" panose="020B0503020102020204" pitchFamily="34" charset="0"/>
            </a:endParaRPr>
          </a:p>
          <a:p>
            <a:pPr fontAlgn="base"/>
            <a:r>
              <a:rPr lang="ru-RU" dirty="0">
                <a:latin typeface="Franklin Gothic Book" panose="020B0503020102020204" pitchFamily="34" charset="0"/>
              </a:rPr>
              <a:t>Работа через </a:t>
            </a:r>
            <a:r>
              <a:rPr lang="ru-RU" dirty="0" smtClean="0">
                <a:latin typeface="Franklin Gothic Book" panose="020B0503020102020204" pitchFamily="34" charset="0"/>
              </a:rPr>
              <a:t>1С</a:t>
            </a:r>
            <a:endParaRPr lang="ru-RU" dirty="0">
              <a:latin typeface="Franklin Gothic Book" panose="020B050302010202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3000 </a:t>
            </a:r>
            <a:r>
              <a:rPr lang="ru-RU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руб</a:t>
            </a:r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./год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583" t="40362" r="61261" b="37423"/>
          <a:stretch/>
        </p:blipFill>
        <p:spPr>
          <a:xfrm>
            <a:off x="5837645" y="1759976"/>
            <a:ext cx="2694449" cy="985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9788" y="2767698"/>
            <a:ext cx="252966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b="1" dirty="0">
                <a:latin typeface="Franklin Gothic Book" panose="020B0503020102020204" pitchFamily="34" charset="0"/>
              </a:rPr>
              <a:t>Станция Сканирования</a:t>
            </a:r>
          </a:p>
          <a:p>
            <a:pPr fontAlgn="base"/>
            <a:r>
              <a:rPr lang="ru-RU" dirty="0">
                <a:latin typeface="Franklin Gothic Book" panose="020B0503020102020204" pitchFamily="34" charset="0"/>
              </a:rPr>
              <a:t>Программа на базе </a:t>
            </a:r>
            <a:r>
              <a:rPr lang="ru-RU" dirty="0" smtClean="0">
                <a:latin typeface="Franklin Gothic Book" panose="020B0503020102020204" pitchFamily="34" charset="0"/>
              </a:rPr>
              <a:t>1С</a:t>
            </a:r>
          </a:p>
          <a:p>
            <a:pPr fontAlgn="base"/>
            <a:r>
              <a:rPr lang="ru-RU" dirty="0" smtClean="0">
                <a:latin typeface="Franklin Gothic Book" panose="020B0503020102020204" pitchFamily="34" charset="0"/>
              </a:rPr>
              <a:t>основное </a:t>
            </a:r>
            <a:r>
              <a:rPr lang="ru-RU" dirty="0">
                <a:latin typeface="Franklin Gothic Book" panose="020B0503020102020204" pitchFamily="34" charset="0"/>
              </a:rPr>
              <a:t>решение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от 2000 руб./год</a:t>
            </a:r>
            <a:endParaRPr lang="ru-R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116632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ШТРАФЫ ЗА НАРУШЕНИЕ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6" r="68666"/>
          <a:stretch/>
        </p:blipFill>
        <p:spPr>
          <a:xfrm>
            <a:off x="72008" y="4863400"/>
            <a:ext cx="3115905" cy="712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093" y="1700808"/>
            <a:ext cx="8751818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Franklin Gothic Book" panose="020B0503020102020204" pitchFamily="34" charset="0"/>
              </a:rPr>
              <a:t>По распоряжению </a:t>
            </a:r>
            <a:r>
              <a:rPr lang="ru-RU" sz="2000" b="1" dirty="0">
                <a:latin typeface="Franklin Gothic Book" panose="020B0503020102020204" pitchFamily="34" charset="0"/>
              </a:rPr>
              <a:t>Правительства от 28 апреля 2018г. № 792-р</a:t>
            </a:r>
            <a:r>
              <a:rPr lang="ru-RU" sz="2000" dirty="0">
                <a:latin typeface="Franklin Gothic Book" panose="020B0503020102020204" pitchFamily="34" charset="0"/>
              </a:rPr>
              <a:t> обязательно </a:t>
            </a:r>
            <a:endParaRPr lang="ru-RU" sz="20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2000" dirty="0" smtClean="0">
                <a:latin typeface="Franklin Gothic Book" panose="020B0503020102020204" pitchFamily="34" charset="0"/>
              </a:rPr>
              <a:t>фиксирование продажи маркированных товаров в системе Честный ЗНАК. </a:t>
            </a:r>
          </a:p>
          <a:p>
            <a:pPr algn="ctr"/>
            <a:endParaRPr lang="ru-RU" sz="20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2000" dirty="0" smtClean="0">
                <a:latin typeface="Franklin Gothic Book" panose="020B0503020102020204" pitchFamily="34" charset="0"/>
              </a:rPr>
              <a:t>Несоблюдение сроков подготовки и исполнения схемы работы </a:t>
            </a:r>
          </a:p>
          <a:p>
            <a:pPr algn="ctr"/>
            <a:r>
              <a:rPr lang="ru-RU" sz="2000" dirty="0" smtClean="0">
                <a:latin typeface="Franklin Gothic Book" panose="020B0503020102020204" pitchFamily="34" charset="0"/>
              </a:rPr>
              <a:t>регламентируются КоАП 15.12 РФ, КоАП 14.5 РФ и УК 171.1 РФ.</a:t>
            </a:r>
          </a:p>
          <a:p>
            <a:pPr algn="ctr"/>
            <a:endParaRPr lang="ru-RU" b="1" dirty="0" smtClean="0">
              <a:latin typeface="Franklin Gothic Book" panose="020B0503020102020204" pitchFamily="34" charset="0"/>
            </a:endParaRPr>
          </a:p>
          <a:p>
            <a:pPr algn="ctr"/>
            <a:endParaRPr lang="ru-RU" sz="2400" b="1" dirty="0">
              <a:latin typeface="Franklin Gothic Book" panose="020B0503020102020204" pitchFamily="34" charset="0"/>
            </a:endParaRPr>
          </a:p>
          <a:p>
            <a:pPr algn="ctr"/>
            <a:r>
              <a:rPr lang="ru-RU" sz="2400" b="1" dirty="0">
                <a:latin typeface="Franklin Gothic Book" panose="020B0503020102020204" pitchFamily="34" charset="0"/>
              </a:rPr>
              <a:t>Штраф за </a:t>
            </a:r>
            <a:r>
              <a:rPr lang="ru-RU" sz="2400" b="1" dirty="0" smtClean="0">
                <a:latin typeface="Franklin Gothic Book" panose="020B0503020102020204" pitchFamily="34" charset="0"/>
              </a:rPr>
              <a:t>не применение маркировки при </a:t>
            </a:r>
          </a:p>
          <a:p>
            <a:pPr algn="ctr"/>
            <a:r>
              <a:rPr lang="ru-RU" sz="2400" b="1" dirty="0" smtClean="0">
                <a:latin typeface="Franklin Gothic Book" panose="020B0503020102020204" pitchFamily="34" charset="0"/>
              </a:rPr>
              <a:t>производстве и продаже(Статья </a:t>
            </a:r>
            <a:r>
              <a:rPr lang="ru-RU" sz="2400" b="1" dirty="0">
                <a:latin typeface="Franklin Gothic Book" panose="020B0503020102020204" pitchFamily="34" charset="0"/>
              </a:rPr>
              <a:t>15.12 КоАП):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7" t="35986"/>
          <a:stretch/>
        </p:blipFill>
        <p:spPr>
          <a:xfrm>
            <a:off x="5978757" y="4863032"/>
            <a:ext cx="3129747" cy="712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35986" r="34928"/>
          <a:stretch/>
        </p:blipFill>
        <p:spPr>
          <a:xfrm>
            <a:off x="2974475" y="4863399"/>
            <a:ext cx="3124058" cy="7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80998"/>
              </p:ext>
            </p:extLst>
          </p:nvPr>
        </p:nvGraphicFramePr>
        <p:xfrm>
          <a:off x="404914" y="1412776"/>
          <a:ext cx="7983510" cy="1573530"/>
        </p:xfrm>
        <a:graphic>
          <a:graphicData uri="http://schemas.openxmlformats.org/drawingml/2006/table">
            <a:tbl>
              <a:tblPr/>
              <a:tblGrid>
                <a:gridCol w="7983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98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Розничное выбытие обувной продукции через чек ККТ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kern="1200" dirty="0" smtClean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b="1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1С:</a:t>
                      </a:r>
                      <a:r>
                        <a:rPr lang="ru-RU" b="1" u="none" strike="noStrike" baseline="0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РОЗНИЦА -</a:t>
                      </a:r>
                      <a:r>
                        <a:rPr lang="ru-RU" b="1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ru-RU" b="0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Реализовано </a:t>
                      </a:r>
                      <a:r>
                        <a:rPr lang="ru-RU" b="0" u="none" strike="noStrike" dirty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2.2.12 от </a:t>
                      </a:r>
                      <a:r>
                        <a:rPr lang="ru-RU" b="0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01.07.2019</a:t>
                      </a:r>
                    </a:p>
                    <a:p>
                      <a:r>
                        <a:rPr lang="ru-RU" b="1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1С: Управление</a:t>
                      </a:r>
                      <a:r>
                        <a:rPr lang="ru-RU" b="1" u="none" strike="noStrike" baseline="0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торговлей 10.3 -  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Запланировано 10.3.58 от 23.12.2019</a:t>
                      </a:r>
                    </a:p>
                    <a:p>
                      <a:r>
                        <a:rPr lang="ru-RU" b="1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1С: УНФ – </a:t>
                      </a:r>
                      <a:r>
                        <a:rPr lang="ru-RU" b="0" u="none" strike="noStrike" dirty="0" smtClean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Ре</a:t>
                      </a:r>
                      <a:r>
                        <a:rPr kumimoji="0" lang="ru-RU" b="0" i="0" kern="1200" dirty="0" smtClean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ализовано 1.6.19.160 от 03.12.2019</a:t>
                      </a:r>
                      <a:endParaRPr lang="ru-RU" b="1" u="none" strike="noStrike" dirty="0" smtClean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1С: БУХГАЛТЕРИЯ</a:t>
                      </a:r>
                      <a:r>
                        <a:rPr lang="ru-RU" b="1" u="none" strike="noStrike" baseline="0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3.0 </a:t>
                      </a:r>
                      <a:r>
                        <a:rPr lang="ru-RU" b="1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 </a:t>
                      </a:r>
                      <a:r>
                        <a:rPr lang="ru-RU" b="0" u="none" strike="noStrike" dirty="0" smtClean="0">
                          <a:solidFill>
                            <a:srgbClr val="C1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Реализовано 3.0.74 от 08.11.2019</a:t>
                      </a:r>
                      <a:endParaRPr lang="ru-RU" b="1" u="none" strike="noStrike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6200" marR="476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3140968"/>
            <a:ext cx="760913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Franklin Gothic Book" panose="020B0503020102020204" pitchFamily="34" charset="0"/>
              </a:rPr>
              <a:t>Маркировка остатков обувной </a:t>
            </a:r>
            <a:r>
              <a:rPr lang="ru-RU" b="1" dirty="0" smtClean="0">
                <a:latin typeface="Franklin Gothic Book" panose="020B0503020102020204" pitchFamily="34" charset="0"/>
              </a:rPr>
              <a:t>продукции</a:t>
            </a:r>
          </a:p>
          <a:p>
            <a:endParaRPr lang="ru-RU" sz="700" dirty="0">
              <a:latin typeface="Franklin Gothic Book" panose="020B0503020102020204" pitchFamily="34" charset="0"/>
            </a:endParaRPr>
          </a:p>
          <a:p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    1С</a:t>
            </a:r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РОЗНИЦА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Запланировано </a:t>
            </a: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2.3.3 от </a:t>
            </a:r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31.01.2020</a:t>
            </a:r>
          </a:p>
          <a:p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    1С</a:t>
            </a:r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Управление торговлей 10.3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- </a:t>
            </a:r>
            <a:r>
              <a:rPr lang="ru-RU" dirty="0">
                <a:latin typeface="Franklin Gothic Book" panose="020B0503020102020204" pitchFamily="34" charset="0"/>
              </a:rPr>
              <a:t>Запланировано 10.3.58 от </a:t>
            </a:r>
            <a:r>
              <a:rPr lang="ru-RU" dirty="0" smtClean="0">
                <a:latin typeface="Franklin Gothic Book" panose="020B0503020102020204" pitchFamily="34" charset="0"/>
              </a:rPr>
              <a:t>23.12.2019</a:t>
            </a:r>
            <a:endParaRPr lang="ru-RU" dirty="0">
              <a:latin typeface="Franklin Gothic Book" panose="020B0503020102020204" pitchFamily="34" charset="0"/>
            </a:endParaRPr>
          </a:p>
          <a:p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    1С: УНФ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– </a:t>
            </a:r>
            <a:r>
              <a:rPr lang="ru-RU" dirty="0">
                <a:latin typeface="Franklin Gothic Book" panose="020B0503020102020204" pitchFamily="34" charset="0"/>
              </a:rPr>
              <a:t>Запланировано 1.6.19.* от </a:t>
            </a:r>
            <a:r>
              <a:rPr lang="ru-RU" dirty="0" smtClean="0">
                <a:latin typeface="Franklin Gothic Book" panose="020B0503020102020204" pitchFamily="34" charset="0"/>
              </a:rPr>
              <a:t>24.01.2020</a:t>
            </a:r>
            <a:endParaRPr lang="ru-RU" b="1" dirty="0" smtClean="0">
              <a:solidFill>
                <a:srgbClr val="C10000"/>
              </a:solidFill>
              <a:latin typeface="Franklin Gothic Book" panose="020B0503020102020204" pitchFamily="34" charset="0"/>
            </a:endParaRPr>
          </a:p>
          <a:p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   1С</a:t>
            </a:r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БУХГАЛТЕРИЯ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3.0 - </a:t>
            </a:r>
            <a:r>
              <a:rPr lang="ru-RU" dirty="0">
                <a:latin typeface="Franklin Gothic Book" panose="020B0503020102020204" pitchFamily="34" charset="0"/>
              </a:rPr>
              <a:t>Запланировано 3.0.75 от 31.12.2019</a:t>
            </a:r>
            <a:endParaRPr lang="ru-RU" b="1" dirty="0">
              <a:latin typeface="Franklin Gothic Book" panose="020B0503020102020204" pitchFamily="34" charset="0"/>
            </a:endParaRPr>
          </a:p>
          <a:p>
            <a:endParaRPr lang="ru-RU" b="1" dirty="0">
              <a:solidFill>
                <a:srgbClr val="C1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69160"/>
            <a:ext cx="76668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Franklin Gothic Book" panose="020B0503020102020204" pitchFamily="34" charset="0"/>
              </a:rPr>
              <a:t>Приемка маркированного товара</a:t>
            </a:r>
          </a:p>
          <a:p>
            <a:endParaRPr lang="ru-RU" sz="700" dirty="0">
              <a:latin typeface="Franklin Gothic Book" panose="020B05030201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  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1С</a:t>
            </a:r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РОЗНИЦА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- </a:t>
            </a:r>
            <a:r>
              <a:rPr lang="ru-RU" dirty="0" smtClean="0">
                <a:latin typeface="Franklin Gothic Book" panose="020B0503020102020204" pitchFamily="34" charset="0"/>
              </a:rPr>
              <a:t>Запланировано </a:t>
            </a:r>
            <a:r>
              <a:rPr lang="ru-RU" dirty="0">
                <a:latin typeface="Franklin Gothic Book" panose="020B0503020102020204" pitchFamily="34" charset="0"/>
              </a:rPr>
              <a:t>2.3.2 от </a:t>
            </a:r>
            <a:r>
              <a:rPr lang="ru-RU" dirty="0" smtClean="0">
                <a:latin typeface="Franklin Gothic Book" panose="020B0503020102020204" pitchFamily="34" charset="0"/>
              </a:rPr>
              <a:t>13.12.2019</a:t>
            </a:r>
          </a:p>
          <a:p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    1С</a:t>
            </a:r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: Управление торговлей 10.3 -  </a:t>
            </a:r>
            <a:r>
              <a:rPr lang="ru-RU" dirty="0">
                <a:latin typeface="Franklin Gothic Book" panose="020B0503020102020204" pitchFamily="34" charset="0"/>
              </a:rPr>
              <a:t>Запланировано 10.3.58 от </a:t>
            </a:r>
            <a:r>
              <a:rPr lang="ru-RU" dirty="0" smtClean="0">
                <a:latin typeface="Franklin Gothic Book" panose="020B0503020102020204" pitchFamily="34" charset="0"/>
              </a:rPr>
              <a:t>23.12.2019</a:t>
            </a:r>
            <a:endParaRPr lang="ru-RU" dirty="0">
              <a:latin typeface="Franklin Gothic Book" panose="020B0503020102020204" pitchFamily="34" charset="0"/>
            </a:endParaRPr>
          </a:p>
          <a:p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    1С: УНФ - </a:t>
            </a:r>
            <a:r>
              <a:rPr 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Реализовано 1.6.19.160 от </a:t>
            </a:r>
            <a:r>
              <a:rPr lang="ru-RU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03.12.2019</a:t>
            </a:r>
          </a:p>
          <a:p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    </a:t>
            </a:r>
            <a:r>
              <a:rPr lang="ru-RU" b="1" dirty="0">
                <a:solidFill>
                  <a:srgbClr val="C10000"/>
                </a:solidFill>
                <a:latin typeface="Franklin Gothic Book" panose="020B0503020102020204" pitchFamily="34" charset="0"/>
              </a:rPr>
              <a:t>1С: БУХГАЛТЕРИЯ </a:t>
            </a:r>
            <a:r>
              <a:rPr lang="ru-RU" b="1" dirty="0" smtClean="0">
                <a:solidFill>
                  <a:srgbClr val="C10000"/>
                </a:solidFill>
                <a:latin typeface="Franklin Gothic Book" panose="020B0503020102020204" pitchFamily="34" charset="0"/>
              </a:rPr>
              <a:t>3.0 - </a:t>
            </a:r>
            <a:r>
              <a:rPr lang="ru-RU" dirty="0">
                <a:solidFill>
                  <a:srgbClr val="C00000"/>
                </a:solidFill>
                <a:latin typeface="Franklin Gothic Book" panose="020B0503020102020204" pitchFamily="34" charset="0"/>
              </a:rPr>
              <a:t>Реализовано 3.0.74 от 08.11.2019</a:t>
            </a:r>
            <a:endParaRPr lang="ru-RU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16632"/>
            <a:ext cx="790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ИЗМЕНЕНИЯ В 1С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16632"/>
            <a:ext cx="7398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РОЗНИЦА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488197"/>
            <a:ext cx="18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Принтер </a:t>
            </a: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штрих-кодов</a:t>
            </a: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(</a:t>
            </a:r>
            <a:r>
              <a:rPr lang="ru-RU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8 450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939" y="5371823"/>
            <a:ext cx="17949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Franklin Gothic Book" panose="020B0503020102020204" pitchFamily="34" charset="0"/>
              </a:rPr>
              <a:t>ЭЦП </a:t>
            </a:r>
            <a:r>
              <a:rPr lang="ru-RU" sz="1600" dirty="0" smtClean="0">
                <a:latin typeface="Franklin Gothic Book" panose="020B0503020102020204" pitchFamily="34" charset="0"/>
              </a:rPr>
              <a:t>(от 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1100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69304" y="3039924"/>
            <a:ext cx="30243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Регистрация </a:t>
            </a:r>
            <a:r>
              <a:rPr lang="ru-RU" sz="1600" dirty="0" smtClean="0">
                <a:latin typeface="Franklin Gothic Book" panose="020B0503020102020204" pitchFamily="34" charset="0"/>
              </a:rPr>
              <a:t>на </a:t>
            </a:r>
            <a:r>
              <a:rPr lang="ru-RU" sz="1600" dirty="0">
                <a:latin typeface="Franklin Gothic Book" panose="020B0503020102020204" pitchFamily="34" charset="0"/>
              </a:rPr>
              <a:t>сайте </a:t>
            </a:r>
            <a:endParaRPr lang="ru-RU" sz="16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 err="1" smtClean="0">
                <a:latin typeface="Franklin Gothic Book" panose="020B0503020102020204" pitchFamily="34" charset="0"/>
              </a:rPr>
              <a:t>ЧестныйЗНАК.рф</a:t>
            </a:r>
            <a:r>
              <a:rPr lang="ru-RU" sz="1600" dirty="0" smtClean="0">
                <a:latin typeface="Franklin Gothic Book" panose="020B0503020102020204" pitchFamily="34" charset="0"/>
              </a:rPr>
              <a:t> (от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15413" y="5488197"/>
            <a:ext cx="1693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Обновленное ПО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517232"/>
            <a:ext cx="16797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Терминал сбора </a:t>
            </a:r>
          </a:p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д</a:t>
            </a:r>
            <a:r>
              <a:rPr lang="ru-RU" sz="1600" dirty="0" smtClean="0">
                <a:latin typeface="Franklin Gothic Book" panose="020B0503020102020204" pitchFamily="34" charset="0"/>
              </a:rPr>
              <a:t>анных </a:t>
            </a: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(от </a:t>
            </a:r>
            <a:r>
              <a:rPr lang="ru-RU" sz="16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19</a:t>
            </a:r>
            <a:r>
              <a:rPr lang="ru-RU" sz="1600" dirty="0" smtClean="0">
                <a:latin typeface="Franklin Gothic Book" panose="020B05030201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000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15400" y="2996952"/>
            <a:ext cx="188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ЭДО (от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1 8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 smtClean="0">
                <a:latin typeface="Franklin Gothic Book" panose="020B0503020102020204" pitchFamily="34" charset="0"/>
              </a:rPr>
              <a:t>)*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58099" y="2957463"/>
            <a:ext cx="17021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Договор</a:t>
            </a: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ОФД (</a:t>
            </a:r>
            <a:r>
              <a:rPr lang="ru-RU" sz="16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от 3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0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26556" y="2924944"/>
            <a:ext cx="166289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Обновленная </a:t>
            </a: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прошивка</a:t>
            </a: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ККТ (от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1500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>
                <a:latin typeface="Franklin Gothic Book" panose="020B0503020102020204" pitchFamily="34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5" y="1963594"/>
            <a:ext cx="8821589" cy="34986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8271" y="5517232"/>
            <a:ext cx="135158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2</a:t>
            </a:r>
            <a:r>
              <a:rPr lang="en-US" sz="1600" dirty="0">
                <a:latin typeface="Franklin Gothic Book" panose="020B0503020102020204" pitchFamily="34" charset="0"/>
              </a:rPr>
              <a:t>D-</a:t>
            </a:r>
            <a:r>
              <a:rPr lang="ru-RU" sz="1600" dirty="0">
                <a:latin typeface="Franklin Gothic Book" panose="020B0503020102020204" pitchFamily="34" charset="0"/>
              </a:rPr>
              <a:t>сканер </a:t>
            </a:r>
            <a:endParaRPr lang="ru-RU" sz="16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 smtClean="0">
                <a:latin typeface="Franklin Gothic Book" panose="020B0503020102020204" pitchFamily="34" charset="0"/>
              </a:rPr>
              <a:t>штрих-кода </a:t>
            </a:r>
          </a:p>
          <a:p>
            <a:pPr algn="ctr"/>
            <a:r>
              <a:rPr lang="ru-RU" dirty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</a:t>
            </a:r>
            <a:r>
              <a:rPr lang="ru-RU" dirty="0" smtClean="0"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500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₽</a:t>
            </a:r>
            <a:r>
              <a:rPr lang="ru-RU" sz="1600" dirty="0">
                <a:latin typeface="Franklin Gothic Book" panose="020B0503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93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333526"/>
            <a:ext cx="7398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768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A365B"/>
                </a:solidFill>
                <a:latin typeface="Franklin Gothic Medium" panose="020B0603020102020204" pitchFamily="34" charset="0"/>
              </a:rPr>
              <a:t>Не откладывайте до штрафа, начинайте подготовку заранее!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8893927" cy="7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718" y="2701831"/>
            <a:ext cx="195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ru-RU" sz="4000" b="0" dirty="0" smtClean="0">
                <a:solidFill>
                  <a:srgbClr val="1A365B"/>
                </a:solidFill>
                <a:effectLst/>
                <a:latin typeface="Franklin Gothic Book" panose="020B0503020102020204" pitchFamily="34" charset="0"/>
              </a:rPr>
              <a:t>20</a:t>
            </a:r>
            <a:endParaRPr lang="ru-RU" sz="4000" b="0" dirty="0">
              <a:solidFill>
                <a:srgbClr val="1A365B"/>
              </a:solidFill>
              <a:effectLst/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620" y="2701831"/>
            <a:ext cx="195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ru-RU" sz="4000" b="0" dirty="0" smtClean="0">
                <a:solidFill>
                  <a:srgbClr val="1A365B"/>
                </a:solidFill>
                <a:effectLst/>
                <a:latin typeface="Franklin Gothic Book" panose="020B0503020102020204" pitchFamily="34" charset="0"/>
              </a:rPr>
              <a:t>&gt;2 500</a:t>
            </a:r>
            <a:endParaRPr lang="ru-RU" sz="4000" b="0" dirty="0">
              <a:solidFill>
                <a:srgbClr val="1A365B"/>
              </a:solidFill>
              <a:effectLst/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3" y="3325600"/>
            <a:ext cx="148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лет на рынке</a:t>
            </a:r>
            <a:endParaRPr lang="ru-RU" dirty="0">
              <a:solidFill>
                <a:srgbClr val="1A365B"/>
              </a:solidFill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8286" y="3325600"/>
            <a:ext cx="3649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автоматизированных предприятий</a:t>
            </a:r>
            <a:endParaRPr lang="ru-RU" dirty="0">
              <a:solidFill>
                <a:srgbClr val="1A365B"/>
              </a:solidFill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1368" y="2700695"/>
            <a:ext cx="195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ru-RU" sz="4000" b="0" dirty="0" smtClean="0">
                <a:solidFill>
                  <a:srgbClr val="1A365B"/>
                </a:solidFill>
                <a:effectLst/>
                <a:latin typeface="Franklin Gothic Book" panose="020B0503020102020204" pitchFamily="34" charset="0"/>
              </a:rPr>
              <a:t>&gt;6 000</a:t>
            </a:r>
            <a:endParaRPr lang="ru-RU" sz="4000" b="0" dirty="0">
              <a:solidFill>
                <a:srgbClr val="1A365B"/>
              </a:solidFill>
              <a:effectLst/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2597" y="3325600"/>
            <a:ext cx="2372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ККТ на обслуживании</a:t>
            </a:r>
            <a:endParaRPr lang="ru-RU" dirty="0">
              <a:solidFill>
                <a:srgbClr val="1A365B"/>
              </a:solidFill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02" y="1807959"/>
            <a:ext cx="1829685" cy="8662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2006"/>
            <a:ext cx="1079188" cy="1091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94" y="1484784"/>
            <a:ext cx="1374438" cy="1277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5744" y="152266"/>
            <a:ext cx="644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КОМПЛЕКСНАЯ АВТОМАТИЗАЦИЯ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ВАШЕГО БИЗНЕСА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6604" y="3909098"/>
            <a:ext cx="399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РЕАЛИЗОВАНЫ ПРОЕКТЫ: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1826" y="495054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ЕГАИС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462199"/>
            <a:ext cx="2847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МЕРКУРИЙ</a:t>
            </a:r>
            <a:endParaRPr lang="ru-RU" sz="2400" b="1" dirty="0">
              <a:solidFill>
                <a:srgbClr val="1A365B"/>
              </a:solidFill>
              <a:latin typeface="Franklin Gothic Medium" panose="020B06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6688" y="4437112"/>
            <a:ext cx="439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МАРКИРОВКА МЕХА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19069" y="4877663"/>
            <a:ext cx="1713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54-</a:t>
            </a:r>
            <a:r>
              <a:rPr lang="ru-RU" sz="2400" b="1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ФЗ</a:t>
            </a:r>
            <a:endParaRPr lang="ru-RU" sz="2400" b="1" dirty="0">
              <a:solidFill>
                <a:srgbClr val="1A365B"/>
              </a:solidFill>
              <a:latin typeface="Franklin Gothic Medium" panose="020B0603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9018" y="4923864"/>
            <a:ext cx="364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МАРКИРОВКА ТАБАКА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828" y="5509167"/>
            <a:ext cx="23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1A365B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Наши филиалы: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71913" y="5997509"/>
            <a:ext cx="1299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г. Бийск</a:t>
            </a:r>
          </a:p>
          <a:p>
            <a:r>
              <a:rPr lang="ru-RU" b="1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г. Рубцовск</a:t>
            </a:r>
            <a:endParaRPr lang="ru-RU" b="1" dirty="0">
              <a:solidFill>
                <a:srgbClr val="1A365B"/>
              </a:solidFill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84753" y="5992031"/>
            <a:ext cx="274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г. Заринск</a:t>
            </a:r>
          </a:p>
          <a:p>
            <a:r>
              <a:rPr lang="ru-RU" b="1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г. Камень-на-Оби</a:t>
            </a:r>
            <a:endParaRPr lang="ru-RU" b="1" dirty="0">
              <a:solidFill>
                <a:srgbClr val="1A365B"/>
              </a:solidFill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64" y="6130530"/>
            <a:ext cx="2742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A365B"/>
                </a:solidFill>
                <a:latin typeface="Franklin Gothic Book" panose="020B0503020102020204" pitchFamily="34" charset="0"/>
                <a:cs typeface="Aharoni" panose="02010803020104030203" pitchFamily="2" charset="-79"/>
              </a:rPr>
              <a:t>г. Славгород</a:t>
            </a:r>
            <a:endParaRPr lang="ru-RU" b="1" dirty="0">
              <a:solidFill>
                <a:srgbClr val="1A365B"/>
              </a:solidFill>
              <a:latin typeface="Franklin Gothic Book" panose="020B05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6" y="5840820"/>
            <a:ext cx="948751" cy="9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5744" y="152266"/>
            <a:ext cx="644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КОМПЛЕКСНАЯ АВТОМАТИЗАЦИЯ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ВАШЕГО БИЗНЕСА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8" y="1432022"/>
            <a:ext cx="1891469" cy="1872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3075" y="3255098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Franklin Gothic Book" panose="020B0503020102020204" pitchFamily="34" charset="0"/>
              </a:rPr>
              <a:t>САЙТ: </a:t>
            </a:r>
            <a:r>
              <a:rPr lang="en-US" altLang="ru-RU" b="1" dirty="0" smtClean="0">
                <a:latin typeface="Franklin Gothic Book" panose="020B0503020102020204" pitchFamily="34" charset="0"/>
              </a:rPr>
              <a:t>WWW.RSSIB.RU</a:t>
            </a:r>
          </a:p>
          <a:p>
            <a:r>
              <a:rPr lang="ru-RU" altLang="ru-RU" b="1" dirty="0" smtClean="0">
                <a:latin typeface="Franklin Gothic Book" panose="020B0503020102020204" pitchFamily="34" charset="0"/>
              </a:rPr>
              <a:t>ТЕЛ.:</a:t>
            </a:r>
            <a:r>
              <a:rPr lang="en-US" altLang="ru-RU" b="1" dirty="0" smtClean="0">
                <a:latin typeface="Franklin Gothic Book" panose="020B0503020102020204" pitchFamily="34" charset="0"/>
              </a:rPr>
              <a:t>8 </a:t>
            </a:r>
            <a:r>
              <a:rPr lang="ru-RU" altLang="ru-RU" b="1" dirty="0" smtClean="0">
                <a:latin typeface="Franklin Gothic Book" panose="020B0503020102020204" pitchFamily="34" charset="0"/>
              </a:rPr>
              <a:t>(</a:t>
            </a:r>
            <a:r>
              <a:rPr lang="en-US" altLang="ru-RU" b="1" dirty="0">
                <a:latin typeface="Franklin Gothic Book" panose="020B0503020102020204" pitchFamily="34" charset="0"/>
              </a:rPr>
              <a:t>3852</a:t>
            </a:r>
            <a:r>
              <a:rPr lang="ru-RU" altLang="ru-RU" b="1" dirty="0">
                <a:latin typeface="Franklin Gothic Book" panose="020B0503020102020204" pitchFamily="34" charset="0"/>
              </a:rPr>
              <a:t>)</a:t>
            </a:r>
            <a:r>
              <a:rPr lang="en-US" altLang="ru-RU" b="1" dirty="0">
                <a:latin typeface="Franklin Gothic Book" panose="020B0503020102020204" pitchFamily="34" charset="0"/>
              </a:rPr>
              <a:t> 282-582</a:t>
            </a:r>
            <a:endParaRPr lang="ru-RU" sz="2000" b="1" dirty="0">
              <a:latin typeface="Franklin Gothic Book" panose="020B0503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8468" y="3220569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САЙТ: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WWW.OE22.RU</a:t>
            </a:r>
            <a:endParaRPr lang="ru-RU" altLang="ru-RU" sz="1400" b="1" dirty="0" smtClean="0">
              <a:latin typeface="Franklin Gothic Book" panose="020B0503020102020204" pitchFamily="34" charset="0"/>
            </a:endParaRPr>
          </a:p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ТЕЛ.: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8 </a:t>
            </a:r>
            <a:r>
              <a:rPr lang="ru-RU" altLang="ru-RU" sz="1400" b="1" dirty="0" smtClean="0">
                <a:latin typeface="Franklin Gothic Book" panose="020B0503020102020204" pitchFamily="34" charset="0"/>
              </a:rPr>
              <a:t>(3852) </a:t>
            </a:r>
            <a:r>
              <a:rPr lang="ru-RU" altLang="ru-RU" sz="1400" b="1" dirty="0">
                <a:latin typeface="Franklin Gothic Book" panose="020B0503020102020204" pitchFamily="34" charset="0"/>
              </a:rPr>
              <a:t>55-70-00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9247" y="5267692"/>
            <a:ext cx="240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САЙТ: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WWW</a:t>
            </a:r>
            <a:r>
              <a:rPr lang="ru-RU" altLang="ru-RU" sz="1400" b="1" dirty="0" smtClean="0">
                <a:latin typeface="Franklin Gothic Book" panose="020B0503020102020204" pitchFamily="34" charset="0"/>
              </a:rPr>
              <a:t>.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ECP-TANDEM.RU</a:t>
            </a:r>
            <a:endParaRPr lang="ru-RU" altLang="ru-RU" sz="1400" b="1" dirty="0" smtClean="0">
              <a:latin typeface="Franklin Gothic Book" panose="020B0503020102020204" pitchFamily="34" charset="0"/>
            </a:endParaRPr>
          </a:p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ТЕЛ.:8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(3852</a:t>
            </a:r>
            <a:r>
              <a:rPr lang="en-US" altLang="ru-RU" sz="1400" b="1" dirty="0">
                <a:latin typeface="Franklin Gothic Book" panose="020B0503020102020204" pitchFamily="34" charset="0"/>
              </a:rPr>
              <a:t>) 226-024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28184" y="5229200"/>
            <a:ext cx="224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САЙТ: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WWW.STARK-CTO.RU</a:t>
            </a:r>
            <a:endParaRPr lang="ru-RU" altLang="ru-RU" sz="1400" b="1" dirty="0" smtClean="0">
              <a:latin typeface="Franklin Gothic Book" panose="020B0503020102020204" pitchFamily="34" charset="0"/>
            </a:endParaRPr>
          </a:p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ТЕЛ.: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8 </a:t>
            </a:r>
            <a:r>
              <a:rPr lang="ru-RU" altLang="ru-RU" sz="1400" b="1" dirty="0" smtClean="0">
                <a:latin typeface="Franklin Gothic Book" panose="020B0503020102020204" pitchFamily="34" charset="0"/>
              </a:rPr>
              <a:t>(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3852</a:t>
            </a:r>
            <a:r>
              <a:rPr lang="ru-RU" altLang="ru-RU" sz="1400" b="1" dirty="0" smtClean="0">
                <a:latin typeface="Franklin Gothic Book" panose="020B0503020102020204" pitchFamily="34" charset="0"/>
              </a:rPr>
              <a:t>)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 538-208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40538" y="5267692"/>
            <a:ext cx="2132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САЙТ: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WWW.APPS-LEX.RU</a:t>
            </a:r>
            <a:endParaRPr lang="ru-RU" altLang="ru-RU" sz="1400" b="1" dirty="0" smtClean="0">
              <a:latin typeface="Franklin Gothic Book" panose="020B0503020102020204" pitchFamily="34" charset="0"/>
            </a:endParaRPr>
          </a:p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ТЕЛ.: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8</a:t>
            </a:r>
            <a:r>
              <a:rPr lang="ru-RU" altLang="ru-RU" sz="1400" b="1" dirty="0" smtClean="0">
                <a:latin typeface="Franklin Gothic Book" panose="020B0503020102020204" pitchFamily="34" charset="0"/>
              </a:rPr>
              <a:t>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(3852)</a:t>
            </a:r>
            <a:r>
              <a:rPr lang="ru-RU" altLang="ru-RU" sz="1400" b="1" dirty="0" smtClean="0">
                <a:latin typeface="Franklin Gothic Book" panose="020B0503020102020204" pitchFamily="34" charset="0"/>
              </a:rPr>
              <a:t>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599-995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69" y="2584007"/>
            <a:ext cx="2475358" cy="658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534"/>
            <a:ext cx="1209584" cy="7194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60" y="4484286"/>
            <a:ext cx="1723501" cy="8186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84286"/>
            <a:ext cx="1250630" cy="710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9" y="2338939"/>
            <a:ext cx="1569597" cy="8986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88224" y="3202063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САЙТ: 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WWW.PROX-IT.RU</a:t>
            </a:r>
            <a:endParaRPr lang="ru-RU" altLang="ru-RU" sz="1400" b="1" dirty="0" smtClean="0">
              <a:latin typeface="Franklin Gothic Book" panose="020B0503020102020204" pitchFamily="34" charset="0"/>
            </a:endParaRPr>
          </a:p>
          <a:p>
            <a:r>
              <a:rPr lang="ru-RU" altLang="ru-RU" sz="1400" b="1" dirty="0" smtClean="0">
                <a:latin typeface="Franklin Gothic Book" panose="020B0503020102020204" pitchFamily="34" charset="0"/>
              </a:rPr>
              <a:t>ТЕЛ.:</a:t>
            </a:r>
            <a:r>
              <a:rPr lang="en-US" altLang="ru-RU" sz="1400" b="1" dirty="0" smtClean="0">
                <a:latin typeface="Franklin Gothic Book" panose="020B0503020102020204" pitchFamily="34" charset="0"/>
              </a:rPr>
              <a:t>8 </a:t>
            </a:r>
            <a:r>
              <a:rPr lang="ru-RU" altLang="ru-RU" sz="1400" b="1" dirty="0" smtClean="0">
                <a:latin typeface="Franklin Gothic Book" panose="020B0503020102020204" pitchFamily="34" charset="0"/>
              </a:rPr>
              <a:t>(3852</a:t>
            </a:r>
            <a:r>
              <a:rPr lang="ru-RU" altLang="ru-RU" sz="1400" b="1" dirty="0">
                <a:latin typeface="Franklin Gothic Book" panose="020B0503020102020204" pitchFamily="34" charset="0"/>
              </a:rPr>
              <a:t>) 507-600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32511" r="952"/>
          <a:stretch/>
        </p:blipFill>
        <p:spPr>
          <a:xfrm>
            <a:off x="-36512" y="-27384"/>
            <a:ext cx="9180512" cy="45804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746501"/>
            <a:ext cx="9144000" cy="3111500"/>
          </a:xfrm>
          <a:prstGeom prst="rect">
            <a:avLst/>
          </a:prstGeom>
          <a:solidFill>
            <a:srgbClr val="0C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7207" y="1301779"/>
            <a:ext cx="5453303" cy="1393126"/>
          </a:xfrm>
          <a:prstGeom prst="rect">
            <a:avLst/>
          </a:prstGeom>
          <a:solidFill>
            <a:srgbClr val="0C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1549824"/>
            <a:ext cx="595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ВАШИ ВОПРОСЫ</a:t>
            </a:r>
            <a:endParaRPr lang="ru-RU" sz="4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9577"/>
            <a:ext cx="1944216" cy="1924418"/>
          </a:xfrm>
          <a:prstGeom prst="rect">
            <a:avLst/>
          </a:prstGeom>
        </p:spPr>
      </p:pic>
      <p:sp>
        <p:nvSpPr>
          <p:cNvPr id="48132" name="TextBox 9"/>
          <p:cNvSpPr txBox="1">
            <a:spLocks noChangeArrowheads="1"/>
          </p:cNvSpPr>
          <p:nvPr/>
        </p:nvSpPr>
        <p:spPr bwMode="auto">
          <a:xfrm>
            <a:off x="29533" y="4121377"/>
            <a:ext cx="748823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КУЗЬМЕНКО ВАЛЕНТИН</a:t>
            </a:r>
          </a:p>
          <a:p>
            <a:r>
              <a:rPr lang="ru-RU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руководитель отдела продаж </a:t>
            </a:r>
          </a:p>
          <a:p>
            <a:r>
              <a:rPr lang="ru-RU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комплексной автоматизации</a:t>
            </a:r>
          </a:p>
          <a:p>
            <a:r>
              <a:rPr lang="ru-RU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ГК «Ритейл Сервис»</a:t>
            </a:r>
          </a:p>
          <a:p>
            <a:r>
              <a:rPr lang="en-US" altLang="ru-RU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+7 </a:t>
            </a:r>
            <a:r>
              <a:rPr lang="ru-RU" altLang="ru-RU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</a:t>
            </a:r>
            <a:r>
              <a:rPr lang="en-US" altLang="ru-RU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3852</a:t>
            </a:r>
            <a:r>
              <a:rPr lang="ru-RU" altLang="ru-RU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)</a:t>
            </a:r>
            <a:r>
              <a:rPr lang="en-US" altLang="ru-RU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282-582</a:t>
            </a:r>
            <a:endParaRPr lang="ru-RU"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830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СРОКИ ЗАПРЕТА ОБОРОТА НЕМАРКИРОВАННОЙ ПРОДУКЦИИ</a:t>
            </a:r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290736"/>
            <a:ext cx="891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Franklin Gothic Book" panose="020B0503020102020204" pitchFamily="34" charset="0"/>
              </a:rPr>
              <a:t>	Приемка УПД по лекарствам не требуют подключения к ЭДО, передача данных только через </a:t>
            </a:r>
            <a:r>
              <a:rPr lang="en-US" sz="1400" b="1" dirty="0">
                <a:latin typeface="Franklin Gothic Book" panose="020B0503020102020204" pitchFamily="34" charset="0"/>
              </a:rPr>
              <a:t>API</a:t>
            </a:r>
            <a:r>
              <a:rPr lang="ru-RU" sz="1400" b="1" dirty="0" smtClean="0">
                <a:latin typeface="Franklin Gothic Book" panose="020B0503020102020204" pitchFamily="34" charset="0"/>
              </a:rPr>
              <a:t> и личный кабинет </a:t>
            </a:r>
            <a:r>
              <a:rPr lang="ru-RU" sz="1400" b="1" dirty="0" err="1" smtClean="0">
                <a:latin typeface="Franklin Gothic Book" panose="020B0503020102020204" pitchFamily="34" charset="0"/>
              </a:rPr>
              <a:t>ЧестныйЗнак.рф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11560" y="6362744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2" y="1844824"/>
            <a:ext cx="8854209" cy="3960440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2051720" y="3356992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65275" y="3385993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Прямая соединительная линия 90"/>
          <p:cNvCxnSpPr/>
          <p:nvPr/>
        </p:nvCxnSpPr>
        <p:spPr>
          <a:xfrm>
            <a:off x="1924047" y="3047480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177870" y="2882327"/>
            <a:ext cx="25274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444208" y="2875266"/>
            <a:ext cx="368774" cy="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2688" y="79218"/>
            <a:ext cx="84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СХЕМА </a:t>
            </a:r>
            <a:r>
              <a:rPr lang="ru-RU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РАБОТЫ </a:t>
            </a:r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ПРИЕМКИ И ПРОДАЖИ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94" y="2487179"/>
            <a:ext cx="1686103" cy="863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6" y="2188202"/>
            <a:ext cx="1558536" cy="1162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53" y="2266820"/>
            <a:ext cx="1359163" cy="1090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08" y="2260676"/>
            <a:ext cx="1197308" cy="122912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685764" y="4302260"/>
            <a:ext cx="6431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978" y="3798204"/>
            <a:ext cx="13296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00223" y="3806780"/>
            <a:ext cx="152884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7794" y="3444338"/>
            <a:ext cx="170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Дистрибьюторы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9684" y="3489199"/>
            <a:ext cx="999625" cy="24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4320" y="3372546"/>
            <a:ext cx="158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Розница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24813" y="4157573"/>
            <a:ext cx="504056" cy="21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51182" y="4096169"/>
            <a:ext cx="504056" cy="25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2565" y="4124025"/>
            <a:ext cx="8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УПД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2036" y="4124025"/>
            <a:ext cx="944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УПД*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37381" y="4157573"/>
            <a:ext cx="576064" cy="196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9609" y="4081298"/>
            <a:ext cx="75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Чеки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12360" y="3594502"/>
            <a:ext cx="762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ФНС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3454419"/>
            <a:ext cx="171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Производители /</a:t>
            </a:r>
          </a:p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Импортеры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30182" y="1700808"/>
            <a:ext cx="106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Чеки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71508"/>
            <a:ext cx="382193" cy="5427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83" y="3474361"/>
            <a:ext cx="382193" cy="54272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77" y="2021902"/>
            <a:ext cx="458698" cy="4248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56" y="3495621"/>
            <a:ext cx="583632" cy="54052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600003" y="5405673"/>
            <a:ext cx="321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Franklin Gothic Book" panose="020B0503020102020204" pitchFamily="34" charset="0"/>
              </a:rPr>
              <a:t>Центр развития перспективных технологий (ЦРПТ)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22" y="2633918"/>
            <a:ext cx="609559" cy="38547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12" y="2606324"/>
            <a:ext cx="609559" cy="38547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79" y="2584026"/>
            <a:ext cx="609559" cy="38547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75697" y="2709482"/>
            <a:ext cx="922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ЭДО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33447" y="2671149"/>
            <a:ext cx="922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ЭДО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45909" y="2666891"/>
            <a:ext cx="922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ОФД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375666" y="2889387"/>
            <a:ext cx="25274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244081" y="2889387"/>
            <a:ext cx="283713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006318" y="2875266"/>
            <a:ext cx="327716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404386" y="2875266"/>
            <a:ext cx="25766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694516" y="2981332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106978" y="2969501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106978" y="4419852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694516" y="4419852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979712" y="4462579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99592" y="4157573"/>
            <a:ext cx="0" cy="79518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99592" y="4952755"/>
            <a:ext cx="154712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4252566" y="4910028"/>
            <a:ext cx="285441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5364088" y="5961131"/>
            <a:ext cx="35112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Franklin Gothic Book" panose="020B0503020102020204" pitchFamily="34" charset="0"/>
              </a:rPr>
              <a:t>*УПД - универсальный</a:t>
            </a:r>
            <a:r>
              <a:rPr lang="ru-RU" sz="1200" dirty="0">
                <a:latin typeface="Franklin Gothic Book" panose="020B0503020102020204" pitchFamily="34" charset="0"/>
              </a:rPr>
              <a:t> передаточный документ</a:t>
            </a:r>
          </a:p>
        </p:txBody>
      </p:sp>
      <p:sp>
        <p:nvSpPr>
          <p:cNvPr id="88" name="Овал 87"/>
          <p:cNvSpPr/>
          <p:nvPr/>
        </p:nvSpPr>
        <p:spPr>
          <a:xfrm>
            <a:off x="4634152" y="2943746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7047834" y="2921188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1864903" y="2999167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28" y="4529081"/>
            <a:ext cx="1526458" cy="6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26198"/>
            <a:ext cx="1686103" cy="863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38" y="2305839"/>
            <a:ext cx="1359163" cy="1090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3483357"/>
            <a:ext cx="170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Дистрибьюторы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1762" y="3528218"/>
            <a:ext cx="999625" cy="24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1174" y="3411565"/>
            <a:ext cx="158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Розница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4019" y="4654493"/>
            <a:ext cx="504056" cy="25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66" y="3106399"/>
            <a:ext cx="231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Franklin Gothic Book" panose="020B0503020102020204" pitchFamily="34" charset="0"/>
              </a:rPr>
              <a:t>Если ты в системе</a:t>
            </a:r>
          </a:p>
          <a:p>
            <a:pPr algn="ctr"/>
            <a:r>
              <a:rPr lang="ru-RU" b="1" dirty="0" err="1" smtClean="0">
                <a:latin typeface="Franklin Gothic Book" panose="020B0503020102020204" pitchFamily="34" charset="0"/>
              </a:rPr>
              <a:t>ЧестныйЗнак.рф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140231" y="2991804"/>
            <a:ext cx="1276812" cy="1506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8" y="2420888"/>
            <a:ext cx="1526458" cy="6501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652688" y="79218"/>
            <a:ext cx="84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ЕСЛИ НЕ РЕГИСТРИРОВАТЬСЯ В ЦРПТ?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11" y="5222932"/>
            <a:ext cx="1686103" cy="863285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66" y="5002573"/>
            <a:ext cx="1359163" cy="1090444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3442411" y="6180091"/>
            <a:ext cx="170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Дистрибьюторы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97297" y="6224952"/>
            <a:ext cx="999625" cy="24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441933" y="6108299"/>
            <a:ext cx="158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Розница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09" y="1847916"/>
            <a:ext cx="974915" cy="793241"/>
          </a:xfrm>
          <a:prstGeom prst="rect">
            <a:avLst/>
          </a:prstGeom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5664969" y="2533551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5604605" y="2495965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51313" y="1547795"/>
            <a:ext cx="170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Отгрузка товара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cxnSp>
        <p:nvCxnSpPr>
          <p:cNvPr id="107" name="Прямая со стрелкой 106"/>
          <p:cNvCxnSpPr/>
          <p:nvPr/>
        </p:nvCxnSpPr>
        <p:spPr>
          <a:xfrm flipV="1">
            <a:off x="5224941" y="5960502"/>
            <a:ext cx="1276812" cy="1506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19" y="4816614"/>
            <a:ext cx="974915" cy="793241"/>
          </a:xfrm>
          <a:prstGeom prst="rect">
            <a:avLst/>
          </a:prstGeom>
        </p:spPr>
      </p:pic>
      <p:cxnSp>
        <p:nvCxnSpPr>
          <p:cNvPr id="109" name="Прямая соединительная линия 108"/>
          <p:cNvCxnSpPr/>
          <p:nvPr/>
        </p:nvCxnSpPr>
        <p:spPr>
          <a:xfrm>
            <a:off x="5749679" y="5460473"/>
            <a:ext cx="0" cy="4901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/>
          <p:cNvSpPr/>
          <p:nvPr/>
        </p:nvSpPr>
        <p:spPr>
          <a:xfrm>
            <a:off x="5689315" y="5464663"/>
            <a:ext cx="118287" cy="1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36023" y="4516493"/>
            <a:ext cx="170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Franklin Gothic Book" panose="020B0503020102020204" pitchFamily="34" charset="0"/>
              </a:rPr>
              <a:t>Отгрузка товара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33354" y="5856925"/>
            <a:ext cx="273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Franklin Gothic Book" panose="020B0503020102020204" pitchFamily="34" charset="0"/>
              </a:rPr>
              <a:t>Если тебя нет в системе</a:t>
            </a:r>
          </a:p>
          <a:p>
            <a:pPr algn="ctr"/>
            <a:r>
              <a:rPr lang="ru-RU" b="1" dirty="0" err="1" smtClean="0">
                <a:latin typeface="Franklin Gothic Book" panose="020B0503020102020204" pitchFamily="34" charset="0"/>
              </a:rPr>
              <a:t>ЧестныйЗнак.рф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0" y="5135406"/>
            <a:ext cx="1526458" cy="650134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69" y="4932387"/>
            <a:ext cx="764704" cy="764704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/>
          <a:stretch/>
        </p:blipFill>
        <p:spPr>
          <a:xfrm>
            <a:off x="8138604" y="4988201"/>
            <a:ext cx="985926" cy="1216755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9"/>
          <a:stretch/>
        </p:blipFill>
        <p:spPr>
          <a:xfrm>
            <a:off x="8008289" y="2452292"/>
            <a:ext cx="1037604" cy="11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9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116632"/>
            <a:ext cx="5886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МАРКИРОВКА 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ОБУВЬ</a:t>
            </a:r>
            <a:endParaRPr lang="ru-RU" sz="36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9" y="1721452"/>
            <a:ext cx="554710" cy="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9" y="3356831"/>
            <a:ext cx="554710" cy="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9" y="4971896"/>
            <a:ext cx="554710" cy="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97434" y="1746133"/>
            <a:ext cx="3978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Franklin Gothic Book" panose="020B0503020102020204" pitchFamily="34" charset="0"/>
              </a:rPr>
              <a:t>С 1 июля 2019 </a:t>
            </a:r>
            <a:r>
              <a:rPr lang="ru-RU" b="1" dirty="0" smtClean="0">
                <a:latin typeface="Franklin Gothic Book" panose="020B0503020102020204" pitchFamily="34" charset="0"/>
              </a:rPr>
              <a:t>года</a:t>
            </a:r>
          </a:p>
          <a:p>
            <a:pPr fontAlgn="base"/>
            <a:r>
              <a:rPr lang="ru-RU" u="sng" dirty="0" smtClean="0">
                <a:latin typeface="Franklin Gothic Book" panose="020B0503020102020204" pitchFamily="34" charset="0"/>
              </a:rPr>
              <a:t>Обязательная регистрация</a:t>
            </a:r>
            <a:r>
              <a:rPr lang="ru-RU" dirty="0" smtClean="0">
                <a:latin typeface="Franklin Gothic Book" panose="020B0503020102020204" pitchFamily="34" charset="0"/>
              </a:rPr>
              <a:t> на сайте </a:t>
            </a:r>
            <a:r>
              <a:rPr lang="ru-RU" dirty="0" err="1" smtClean="0">
                <a:latin typeface="Franklin Gothic Book" panose="020B0503020102020204" pitchFamily="34" charset="0"/>
              </a:rPr>
              <a:t>ЧестныйЗнак.рф</a:t>
            </a:r>
            <a:r>
              <a:rPr lang="ru-RU" dirty="0" smtClean="0">
                <a:latin typeface="Franklin Gothic Book" panose="020B0503020102020204" pitchFamily="34" charset="0"/>
              </a:rPr>
              <a:t> всех участников оборота обуви. </a:t>
            </a:r>
            <a:endParaRPr lang="ru-RU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7435" y="4926441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Franklin Gothic Book" panose="020B0503020102020204" pitchFamily="34" charset="0"/>
              </a:rPr>
              <a:t>С 1 </a:t>
            </a:r>
            <a:r>
              <a:rPr lang="ru-RU" b="1" dirty="0" smtClean="0">
                <a:latin typeface="Franklin Gothic Book" panose="020B0503020102020204" pitchFamily="34" charset="0"/>
              </a:rPr>
              <a:t>марта </a:t>
            </a:r>
            <a:r>
              <a:rPr lang="ru-RU" b="1" dirty="0">
                <a:latin typeface="Franklin Gothic Book" panose="020B0503020102020204" pitchFamily="34" charset="0"/>
              </a:rPr>
              <a:t>2020 </a:t>
            </a:r>
            <a:r>
              <a:rPr lang="ru-RU" b="1" dirty="0" smtClean="0">
                <a:latin typeface="Franklin Gothic Book" panose="020B0503020102020204" pitchFamily="34" charset="0"/>
              </a:rPr>
              <a:t>года</a:t>
            </a:r>
            <a:br>
              <a:rPr lang="ru-RU" b="1" dirty="0" smtClean="0">
                <a:latin typeface="Franklin Gothic Book" panose="020B0503020102020204" pitchFamily="34" charset="0"/>
              </a:rPr>
            </a:br>
            <a:r>
              <a:rPr lang="ru-RU" u="sng" dirty="0" smtClean="0">
                <a:latin typeface="Franklin Gothic Book" panose="020B0503020102020204" pitchFamily="34" charset="0"/>
              </a:rPr>
              <a:t>Прекращение </a:t>
            </a:r>
            <a:r>
              <a:rPr lang="ru-RU" u="sng" dirty="0">
                <a:latin typeface="Franklin Gothic Book" panose="020B0503020102020204" pitchFamily="34" charset="0"/>
              </a:rPr>
              <a:t>оборота </a:t>
            </a:r>
            <a:r>
              <a:rPr lang="ru-RU" dirty="0">
                <a:latin typeface="Franklin Gothic Book" panose="020B0503020102020204" pitchFamily="34" charset="0"/>
              </a:rPr>
              <a:t>немаркированной </a:t>
            </a:r>
            <a:r>
              <a:rPr lang="ru-RU" dirty="0" smtClean="0">
                <a:latin typeface="Franklin Gothic Book" panose="020B0503020102020204" pitchFamily="34" charset="0"/>
              </a:rPr>
              <a:t>продукции.</a:t>
            </a:r>
            <a:endParaRPr lang="ru-RU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7434" y="3236783"/>
            <a:ext cx="340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Franklin Gothic Book" panose="020B0503020102020204" pitchFamily="34" charset="0"/>
              </a:rPr>
              <a:t>С 1 </a:t>
            </a:r>
            <a:r>
              <a:rPr lang="ru-RU" b="1" dirty="0" smtClean="0">
                <a:latin typeface="Franklin Gothic Book" panose="020B0503020102020204" pitchFamily="34" charset="0"/>
              </a:rPr>
              <a:t>октября 2019 года</a:t>
            </a:r>
            <a:br>
              <a:rPr lang="ru-RU" b="1" dirty="0" smtClean="0">
                <a:latin typeface="Franklin Gothic Book" panose="020B0503020102020204" pitchFamily="34" charset="0"/>
              </a:rPr>
            </a:br>
            <a:r>
              <a:rPr lang="ru-RU" u="sng" dirty="0" smtClean="0">
                <a:latin typeface="Franklin Gothic Book" panose="020B0503020102020204" pitchFamily="34" charset="0"/>
              </a:rPr>
              <a:t>Начало маркировки. </a:t>
            </a:r>
            <a:r>
              <a:rPr lang="ru-RU" dirty="0" smtClean="0">
                <a:latin typeface="Franklin Gothic Book" panose="020B0503020102020204" pitchFamily="34" charset="0"/>
              </a:rPr>
              <a:t>Подготовка систем к приемке и продаже через ЭДО. </a:t>
            </a:r>
            <a:endParaRPr lang="ru-RU" b="0" i="0" dirty="0"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0" t="52638"/>
          <a:stretch/>
        </p:blipFill>
        <p:spPr>
          <a:xfrm>
            <a:off x="5045662" y="4000309"/>
            <a:ext cx="3528392" cy="2514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8905" t="19796" r="41624" b="30324"/>
          <a:stretch/>
        </p:blipFill>
        <p:spPr>
          <a:xfrm>
            <a:off x="4812818" y="1813812"/>
            <a:ext cx="3994079" cy="22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116632"/>
            <a:ext cx="5886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МАРКИРОВКА 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ЛЕГКАЯ ПРОМ-ТЬ</a:t>
            </a:r>
            <a:endParaRPr lang="ru-RU" sz="36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9" y="1865468"/>
            <a:ext cx="554710" cy="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9" y="3333024"/>
            <a:ext cx="554710" cy="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9" y="4650390"/>
            <a:ext cx="554710" cy="5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97434" y="1890149"/>
            <a:ext cx="3978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Franklin Gothic Book" panose="020B0503020102020204" pitchFamily="34" charset="0"/>
              </a:rPr>
              <a:t>С 1 </a:t>
            </a:r>
            <a:r>
              <a:rPr lang="ru-RU" b="1" dirty="0" smtClean="0">
                <a:latin typeface="Franklin Gothic Book" panose="020B0503020102020204" pitchFamily="34" charset="0"/>
              </a:rPr>
              <a:t>декабря </a:t>
            </a:r>
            <a:r>
              <a:rPr lang="ru-RU" b="1" dirty="0">
                <a:latin typeface="Franklin Gothic Book" panose="020B0503020102020204" pitchFamily="34" charset="0"/>
              </a:rPr>
              <a:t>2019 </a:t>
            </a:r>
            <a:r>
              <a:rPr lang="ru-RU" b="1" dirty="0" smtClean="0">
                <a:latin typeface="Franklin Gothic Book" panose="020B0503020102020204" pitchFamily="34" charset="0"/>
              </a:rPr>
              <a:t>года</a:t>
            </a:r>
          </a:p>
          <a:p>
            <a:pPr fontAlgn="base"/>
            <a:r>
              <a:rPr lang="ru-RU" u="sng" dirty="0" smtClean="0">
                <a:latin typeface="Franklin Gothic Book" panose="020B0503020102020204" pitchFamily="34" charset="0"/>
              </a:rPr>
              <a:t>Обязательная регистрация</a:t>
            </a:r>
            <a:r>
              <a:rPr lang="ru-RU" dirty="0" smtClean="0">
                <a:latin typeface="Franklin Gothic Book" panose="020B0503020102020204" pitchFamily="34" charset="0"/>
              </a:rPr>
              <a:t> на сайте </a:t>
            </a:r>
            <a:r>
              <a:rPr lang="ru-RU" dirty="0" err="1" smtClean="0">
                <a:latin typeface="Franklin Gothic Book" panose="020B0503020102020204" pitchFamily="34" charset="0"/>
              </a:rPr>
              <a:t>ЧестныйЗнак.рф</a:t>
            </a:r>
            <a:r>
              <a:rPr lang="ru-RU" dirty="0" smtClean="0">
                <a:latin typeface="Franklin Gothic Book" panose="020B0503020102020204" pitchFamily="34" charset="0"/>
              </a:rPr>
              <a:t> всех участников оборота легкой </a:t>
            </a:r>
            <a:r>
              <a:rPr lang="ru-RU" dirty="0" err="1" smtClean="0">
                <a:latin typeface="Franklin Gothic Book" panose="020B0503020102020204" pitchFamily="34" charset="0"/>
              </a:rPr>
              <a:t>пром-ти</a:t>
            </a:r>
            <a:r>
              <a:rPr lang="ru-RU" dirty="0" smtClean="0">
                <a:latin typeface="Franklin Gothic Book" panose="020B0503020102020204" pitchFamily="34" charset="0"/>
              </a:rPr>
              <a:t>. </a:t>
            </a:r>
            <a:endParaRPr lang="ru-RU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7435" y="4604935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Franklin Gothic Book" panose="020B0503020102020204" pitchFamily="34" charset="0"/>
              </a:rPr>
              <a:t>С 1 </a:t>
            </a:r>
            <a:r>
              <a:rPr lang="ru-RU" b="1" dirty="0" smtClean="0">
                <a:latin typeface="Franklin Gothic Book" panose="020B0503020102020204" pitchFamily="34" charset="0"/>
              </a:rPr>
              <a:t>июля </a:t>
            </a:r>
            <a:r>
              <a:rPr lang="ru-RU" b="1" dirty="0">
                <a:latin typeface="Franklin Gothic Book" panose="020B0503020102020204" pitchFamily="34" charset="0"/>
              </a:rPr>
              <a:t>2020 </a:t>
            </a:r>
            <a:r>
              <a:rPr lang="ru-RU" b="1" dirty="0" smtClean="0">
                <a:latin typeface="Franklin Gothic Book" panose="020B0503020102020204" pitchFamily="34" charset="0"/>
              </a:rPr>
              <a:t>года</a:t>
            </a:r>
            <a:br>
              <a:rPr lang="ru-RU" b="1" dirty="0" smtClean="0">
                <a:latin typeface="Franklin Gothic Book" panose="020B0503020102020204" pitchFamily="34" charset="0"/>
              </a:rPr>
            </a:br>
            <a:r>
              <a:rPr lang="ru-RU" u="sng" dirty="0" smtClean="0">
                <a:latin typeface="Franklin Gothic Book" panose="020B0503020102020204" pitchFamily="34" charset="0"/>
              </a:rPr>
              <a:t>Прекращение </a:t>
            </a:r>
            <a:r>
              <a:rPr lang="ru-RU" u="sng" dirty="0">
                <a:latin typeface="Franklin Gothic Book" panose="020B0503020102020204" pitchFamily="34" charset="0"/>
              </a:rPr>
              <a:t>оборота </a:t>
            </a:r>
            <a:r>
              <a:rPr lang="ru-RU" dirty="0">
                <a:latin typeface="Franklin Gothic Book" panose="020B0503020102020204" pitchFamily="34" charset="0"/>
              </a:rPr>
              <a:t>немаркированной </a:t>
            </a:r>
            <a:r>
              <a:rPr lang="ru-RU" dirty="0" smtClean="0">
                <a:latin typeface="Franklin Gothic Book" panose="020B0503020102020204" pitchFamily="34" charset="0"/>
              </a:rPr>
              <a:t>продукции.</a:t>
            </a:r>
            <a:endParaRPr lang="ru-RU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7434" y="3212976"/>
            <a:ext cx="340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Franklin Gothic Book" panose="020B0503020102020204" pitchFamily="34" charset="0"/>
              </a:rPr>
              <a:t>С 1 </a:t>
            </a:r>
            <a:r>
              <a:rPr lang="ru-RU" b="1" dirty="0" smtClean="0">
                <a:latin typeface="Franklin Gothic Book" panose="020B0503020102020204" pitchFamily="34" charset="0"/>
              </a:rPr>
              <a:t>апреля 2020 года</a:t>
            </a:r>
            <a:br>
              <a:rPr lang="ru-RU" b="1" dirty="0" smtClean="0">
                <a:latin typeface="Franklin Gothic Book" panose="020B0503020102020204" pitchFamily="34" charset="0"/>
              </a:rPr>
            </a:br>
            <a:r>
              <a:rPr lang="ru-RU" u="sng" dirty="0" smtClean="0">
                <a:latin typeface="Franklin Gothic Book" panose="020B0503020102020204" pitchFamily="34" charset="0"/>
              </a:rPr>
              <a:t>Начало маркировки. </a:t>
            </a:r>
            <a:r>
              <a:rPr lang="ru-RU" dirty="0" smtClean="0">
                <a:latin typeface="Franklin Gothic Book" panose="020B0503020102020204" pitchFamily="34" charset="0"/>
              </a:rPr>
              <a:t>Подготовка систем к приемке и продаже через ЭДО. </a:t>
            </a:r>
            <a:endParaRPr lang="ru-RU" b="0" i="0" dirty="0"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67341"/>
            <a:ext cx="3968449" cy="28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8713"/>
          <a:stretch/>
        </p:blipFill>
        <p:spPr>
          <a:xfrm>
            <a:off x="0" y="-27384"/>
            <a:ext cx="9144000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2688" y="79218"/>
            <a:ext cx="84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МАРКИРОВКА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ЧТО ТАКОЕ </a:t>
            </a:r>
            <a:r>
              <a:rPr lang="en-US" sz="32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DATA MATRIX</a:t>
            </a:r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r"/>
            <a:endParaRPr lang="ru-RU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084" t="43951" r="22373" b="30287"/>
          <a:stretch/>
        </p:blipFill>
        <p:spPr>
          <a:xfrm>
            <a:off x="3120771" y="3861048"/>
            <a:ext cx="3024336" cy="2819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9" y="2198980"/>
            <a:ext cx="9022121" cy="1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C4EEFF"/>
      </a:dk2>
      <a:lt2>
        <a:srgbClr val="C4EEFF"/>
      </a:lt2>
      <a:accent1>
        <a:srgbClr val="C4EEFF"/>
      </a:accent1>
      <a:accent2>
        <a:srgbClr val="C4EEFF"/>
      </a:accent2>
      <a:accent3>
        <a:srgbClr val="C4EEFF"/>
      </a:accent3>
      <a:accent4>
        <a:srgbClr val="C4EEFF"/>
      </a:accent4>
      <a:accent5>
        <a:srgbClr val="C4EEFF"/>
      </a:accent5>
      <a:accent6>
        <a:srgbClr val="C4EEFF"/>
      </a:accent6>
      <a:hlink>
        <a:srgbClr val="F49100"/>
      </a:hlink>
      <a:folHlink>
        <a:srgbClr val="C4E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10896</TotalTime>
  <Words>1349</Words>
  <Application>Microsoft Office PowerPoint</Application>
  <PresentationFormat>Экран (4:3)</PresentationFormat>
  <Paragraphs>379</Paragraphs>
  <Slides>35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Aharoni</vt:lpstr>
      <vt:lpstr>Arial</vt:lpstr>
      <vt:lpstr>Calibri</vt:lpstr>
      <vt:lpstr>Franklin Gothic Book</vt:lpstr>
      <vt:lpstr>Franklin Gothic Demi</vt:lpstr>
      <vt:lpstr>Franklin Gothic Demi Cond</vt:lpstr>
      <vt:lpstr>Franklin Gothic Medium</vt:lpstr>
      <vt:lpstr>Open Sans Extrabold</vt:lpstr>
      <vt:lpstr>PT Sans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Терехова Юлия Ивановна</dc:creator>
  <cp:lastModifiedBy>Попова Алёна Сергеевна</cp:lastModifiedBy>
  <cp:revision>1573</cp:revision>
  <cp:lastPrinted>2019-12-10T03:04:37Z</cp:lastPrinted>
  <dcterms:created xsi:type="dcterms:W3CDTF">2015-04-30T02:40:40Z</dcterms:created>
  <dcterms:modified xsi:type="dcterms:W3CDTF">2019-12-16T03:48:01Z</dcterms:modified>
</cp:coreProperties>
</file>