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4" r:id="rId2"/>
    <p:sldId id="300" r:id="rId3"/>
    <p:sldId id="301" r:id="rId4"/>
    <p:sldId id="302" r:id="rId5"/>
    <p:sldId id="313" r:id="rId6"/>
    <p:sldId id="303" r:id="rId7"/>
    <p:sldId id="310" r:id="rId8"/>
    <p:sldId id="311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EFF"/>
    <a:srgbClr val="F7FDFF"/>
    <a:srgbClr val="E7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30" autoAdjust="0"/>
  </p:normalViewPr>
  <p:slideViewPr>
    <p:cSldViewPr snapToGrid="0">
      <p:cViewPr>
        <p:scale>
          <a:sx n="85" d="100"/>
          <a:sy n="85" d="100"/>
        </p:scale>
        <p:origin x="-62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4820B-06E4-436B-8BFC-956AD8AFF63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ECD34-3113-4CE8-80F7-027B1830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2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ECD34-3113-4CE8-80F7-027B1830E4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89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ECD34-3113-4CE8-80F7-027B1830E4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151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5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5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7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7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Header"/>
          <p:cNvGrpSpPr/>
          <p:nvPr/>
        </p:nvGrpSpPr>
        <p:grpSpPr>
          <a:xfrm>
            <a:off x="-24303" y="0"/>
            <a:ext cx="12221556" cy="1772816"/>
            <a:chOff x="1" y="0"/>
            <a:chExt cx="9129712" cy="2673496"/>
          </a:xfrm>
        </p:grpSpPr>
        <p:sp>
          <p:nvSpPr>
            <p:cNvPr id="9" name="Rectangle 8"/>
            <p:cNvSpPr/>
            <p:nvPr userDrawn="1"/>
          </p:nvSpPr>
          <p:spPr>
            <a:xfrm>
              <a:off x="1" y="0"/>
              <a:ext cx="9129712" cy="2564904"/>
            </a:xfrm>
            <a:prstGeom prst="rect">
              <a:avLst/>
            </a:prstGeom>
            <a:solidFill>
              <a:schemeClr val="accent1">
                <a:lumMod val="75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4288" y="1808122"/>
              <a:ext cx="9115425" cy="86537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11" name="Footer"/>
          <p:cNvSpPr/>
          <p:nvPr/>
        </p:nvSpPr>
        <p:spPr>
          <a:xfrm>
            <a:off x="0" y="4293096"/>
            <a:ext cx="12192000" cy="25649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SubTitle Back"/>
          <p:cNvSpPr/>
          <p:nvPr userDrawn="1"/>
        </p:nvSpPr>
        <p:spPr>
          <a:xfrm>
            <a:off x="0" y="6165304"/>
            <a:ext cx="12172949" cy="2093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z="1600" b="1">
                <a:latin typeface="+mj-lt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143339" y="1988842"/>
            <a:ext cx="1196145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1F497D"/>
                </a:solidFill>
              </a:rPr>
              <a:t>Проект Федерального закона № 704631-6 </a:t>
            </a:r>
            <a:br>
              <a:rPr lang="ru-RU" sz="2600" b="1" dirty="0">
                <a:solidFill>
                  <a:srgbClr val="1F497D"/>
                </a:solidFill>
              </a:rPr>
            </a:br>
            <a:r>
              <a:rPr lang="ru-RU" sz="2600" b="1" dirty="0">
                <a:solidFill>
                  <a:srgbClr val="1F497D"/>
                </a:solidFill>
              </a:rPr>
              <a:t>«О внесении изменений в отдельные законодательные акты Российской Федерации по вопросам антимонопольного регулирования и обеспечения продовольственной безопасности»</a:t>
            </a:r>
          </a:p>
        </p:txBody>
      </p:sp>
      <p:sp>
        <p:nvSpPr>
          <p:cNvPr id="31" name="Прямоугольник 30"/>
          <p:cNvSpPr/>
          <p:nvPr userDrawn="1">
            <p:custDataLst>
              <p:tags r:id="rId1"/>
            </p:custDataLst>
          </p:nvPr>
        </p:nvSpPr>
        <p:spPr>
          <a:xfrm>
            <a:off x="6384035" y="4437112"/>
            <a:ext cx="5734479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900" dirty="0">
                <a:solidFill>
                  <a:prstClr val="white"/>
                </a:solidFill>
              </a:rPr>
              <a:t>Заместитель начальника управления Алтайского края по развитию предпринимательства и рыночной инфраструктуры</a:t>
            </a:r>
          </a:p>
          <a:p>
            <a:pPr algn="r"/>
            <a:endParaRPr lang="ru-RU" sz="600" dirty="0">
              <a:solidFill>
                <a:prstClr val="white"/>
              </a:solidFill>
            </a:endParaRPr>
          </a:p>
          <a:p>
            <a:pPr algn="r"/>
            <a:r>
              <a:rPr lang="ru-RU" sz="2000" b="1" dirty="0">
                <a:solidFill>
                  <a:prstClr val="white"/>
                </a:solidFill>
              </a:rPr>
              <a:t>Денежкина Г.М. </a:t>
            </a:r>
          </a:p>
        </p:txBody>
      </p:sp>
    </p:spTree>
    <p:extLst>
      <p:ext uri="{BB962C8B-B14F-4D97-AF65-F5344CB8AC3E}">
        <p14:creationId xmlns:p14="http://schemas.microsoft.com/office/powerpoint/2010/main" val="4026536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BG Accent 1"/>
          <p:cNvSpPr/>
          <p:nvPr userDrawn="1"/>
        </p:nvSpPr>
        <p:spPr>
          <a:xfrm>
            <a:off x="-12701" y="0"/>
            <a:ext cx="12204700" cy="10972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4648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0" name="Bar Accent 1"/>
          <p:cNvSpPr/>
          <p:nvPr userDrawn="1"/>
        </p:nvSpPr>
        <p:spPr>
          <a:xfrm rot="16200000">
            <a:off x="6019800" y="-4953000"/>
            <a:ext cx="152400" cy="12192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063552" y="193675"/>
            <a:ext cx="9144000" cy="5334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" name="SubTitle Back"/>
          <p:cNvSpPr/>
          <p:nvPr userDrawn="1"/>
        </p:nvSpPr>
        <p:spPr>
          <a:xfrm>
            <a:off x="8784299" y="908723"/>
            <a:ext cx="3407701" cy="15807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722A-490A-4620-9287-EED0D9FAA7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A948-3AEA-415D-BFC5-204C3ABF6386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4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BG Accent 1"/>
          <p:cNvSpPr/>
          <p:nvPr/>
        </p:nvSpPr>
        <p:spPr>
          <a:xfrm>
            <a:off x="-12700" y="0"/>
            <a:ext cx="11094720" cy="10972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Body BG"/>
          <p:cNvGrpSpPr/>
          <p:nvPr/>
        </p:nvGrpSpPr>
        <p:grpSpPr>
          <a:xfrm>
            <a:off x="3" y="1066800"/>
            <a:ext cx="11234420" cy="5791200"/>
            <a:chOff x="-9526" y="1066800"/>
            <a:chExt cx="8435341" cy="5791200"/>
          </a:xfrm>
          <a:solidFill>
            <a:schemeClr val="accent1">
              <a:lumMod val="50000"/>
            </a:schemeClr>
          </a:solidFill>
        </p:grpSpPr>
        <p:sp>
          <p:nvSpPr>
            <p:cNvPr id="11" name="Rectangle 10"/>
            <p:cNvSpPr/>
            <p:nvPr userDrawn="1"/>
          </p:nvSpPr>
          <p:spPr>
            <a:xfrm>
              <a:off x="-9526" y="1066800"/>
              <a:ext cx="8321040" cy="5791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258175" y="1295400"/>
              <a:ext cx="167640" cy="5562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Side Bar"/>
          <p:cNvGrpSpPr/>
          <p:nvPr/>
        </p:nvGrpSpPr>
        <p:grpSpPr>
          <a:xfrm>
            <a:off x="11074403" y="0"/>
            <a:ext cx="1123583" cy="6858000"/>
            <a:chOff x="8305800" y="0"/>
            <a:chExt cx="842687" cy="6858000"/>
          </a:xfrm>
        </p:grpSpPr>
        <p:sp>
          <p:nvSpPr>
            <p:cNvPr id="9" name="SideBar Accent 2"/>
            <p:cNvSpPr/>
            <p:nvPr userDrawn="1"/>
          </p:nvSpPr>
          <p:spPr>
            <a:xfrm>
              <a:off x="8305800" y="0"/>
              <a:ext cx="838200" cy="12954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ideBar Accent 1"/>
            <p:cNvSpPr/>
            <p:nvPr userDrawn="1"/>
          </p:nvSpPr>
          <p:spPr>
            <a:xfrm>
              <a:off x="8544983" y="1295400"/>
              <a:ext cx="603504" cy="5562600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" name="SideBar Pic" descr="PPP_BUSI_TXT_Networking_2007_elements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8458200" y="0"/>
              <a:ext cx="6858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Bar Accent 1"/>
            <p:cNvSpPr/>
            <p:nvPr userDrawn="1"/>
          </p:nvSpPr>
          <p:spPr>
            <a:xfrm>
              <a:off x="8421158" y="1295400"/>
              <a:ext cx="118872" cy="5562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Bar Accent 2"/>
            <p:cNvSpPr/>
            <p:nvPr userDrawn="1"/>
          </p:nvSpPr>
          <p:spPr>
            <a:xfrm>
              <a:off x="8429625" y="0"/>
              <a:ext cx="114300" cy="12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46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723B91-CE10-4F20-890A-0852E224685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04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1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  <a:reflection blurRad="6350" stA="55000" endA="300" endPos="45500" dir="5400000" sy="-100000" algn="bl" rotWithShape="0"/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95;&#1077;&#1089;&#1090;&#1085;&#1099;&#1081;&#1079;&#1085;&#1072;&#1082;.&#1088;&#1092;/lectures/vebinary/?ELEMENT_ID=195044" TargetMode="External"/><Relationship Id="rId3" Type="http://schemas.openxmlformats.org/officeDocument/2006/relationships/hyperlink" Target="https://&#1095;&#1077;&#1089;&#1090;&#1085;&#1099;&#1081;&#1079;&#1085;&#1072;&#1082;.&#1088;&#1092;/lectures/vebinary/?ELEMENT_ID=194739" TargetMode="External"/><Relationship Id="rId7" Type="http://schemas.openxmlformats.org/officeDocument/2006/relationships/hyperlink" Target="https://&#1095;&#1077;&#1089;&#1090;&#1085;&#1099;&#1081;&#1079;&#1085;&#1072;&#1082;.&#1088;&#1092;/lectures/vebinary/?ELEMENT_ID=19564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&#1095;&#1077;&#1089;&#1090;&#1085;&#1099;&#1081;&#1079;&#1085;&#1072;&#1082;.&#1088;&#1092;/lectures/vebinary/?ELEMENT_ID=198569" TargetMode="External"/><Relationship Id="rId11" Type="http://schemas.openxmlformats.org/officeDocument/2006/relationships/hyperlink" Target="https://&#1095;&#1077;&#1089;&#1090;&#1085;&#1099;&#1081;&#1079;&#1085;&#1072;&#1082;.&#1088;&#1092;/lectures/vebinary/?ELEMENT_ID=195452" TargetMode="External"/><Relationship Id="rId5" Type="http://schemas.openxmlformats.org/officeDocument/2006/relationships/hyperlink" Target="https://&#1095;&#1077;&#1089;&#1090;&#1085;&#1099;&#1081;&#1079;&#1085;&#1072;&#1082;.&#1088;&#1092;/lectures/vebinary/?ELEMENT_ID=195444" TargetMode="External"/><Relationship Id="rId10" Type="http://schemas.openxmlformats.org/officeDocument/2006/relationships/hyperlink" Target="https://&#1095;&#1077;&#1089;&#1090;&#1085;&#1099;&#1081;&#1079;&#1085;&#1072;&#1082;.&#1088;&#1092;/lectures/vebinary/?ELEMENT_ID=195649" TargetMode="External"/><Relationship Id="rId4" Type="http://schemas.openxmlformats.org/officeDocument/2006/relationships/hyperlink" Target="https://&#1095;&#1077;&#1089;&#1090;&#1085;&#1099;&#1081;&#1079;&#1085;&#1072;&#1082;.&#1088;&#1092;/lectures/vebinary/?ELEMENT_ID=195432" TargetMode="External"/><Relationship Id="rId9" Type="http://schemas.openxmlformats.org/officeDocument/2006/relationships/hyperlink" Target="https://&#1095;&#1077;&#1089;&#1090;&#1085;&#1099;&#1081;&#1079;&#1085;&#1072;&#1082;.&#1088;&#1092;/lectures/vebinary/?ELEMENT_ID=195448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hyperlink" Target="mailto:v.volkova@crpt.ru" TargetMode="External"/><Relationship Id="rId18" Type="http://schemas.openxmlformats.org/officeDocument/2006/relationships/hyperlink" Target="mailto:a.sidorov@crpt.ru" TargetMode="External"/><Relationship Id="rId3" Type="http://schemas.openxmlformats.org/officeDocument/2006/relationships/image" Target="../media/image5.jpeg"/><Relationship Id="rId21" Type="http://schemas.openxmlformats.org/officeDocument/2006/relationships/hyperlink" Target="mailto:e.zhavoronkov@crpt.ru" TargetMode="External"/><Relationship Id="rId7" Type="http://schemas.openxmlformats.org/officeDocument/2006/relationships/image" Target="../media/image8.png"/><Relationship Id="rId12" Type="http://schemas.openxmlformats.org/officeDocument/2006/relationships/hyperlink" Target="mailto:a.krivonosov@crpt.ru" TargetMode="External"/><Relationship Id="rId17" Type="http://schemas.openxmlformats.org/officeDocument/2006/relationships/hyperlink" Target="mailto:s.parfenov@crpt.ru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mailto:k.volkov@crpt.ru" TargetMode="External"/><Relationship Id="rId20" Type="http://schemas.openxmlformats.org/officeDocument/2006/relationships/hyperlink" Target="mailto:y.panferov@crpt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mailto:ya.vitrov@crpt.ru" TargetMode="External"/><Relationship Id="rId24" Type="http://schemas.openxmlformats.org/officeDocument/2006/relationships/hyperlink" Target="mailto:n.gladkov@crpt.ru" TargetMode="External"/><Relationship Id="rId5" Type="http://schemas.openxmlformats.org/officeDocument/2006/relationships/image" Target="../media/image6.png"/><Relationship Id="rId15" Type="http://schemas.openxmlformats.org/officeDocument/2006/relationships/hyperlink" Target="mailto:e.belomestnova@crpt.ru" TargetMode="External"/><Relationship Id="rId23" Type="http://schemas.openxmlformats.org/officeDocument/2006/relationships/hyperlink" Target="mailto:d.kononov@crpt.ru" TargetMode="External"/><Relationship Id="rId10" Type="http://schemas.openxmlformats.org/officeDocument/2006/relationships/image" Target="../media/image11.jpeg"/><Relationship Id="rId19" Type="http://schemas.openxmlformats.org/officeDocument/2006/relationships/hyperlink" Target="mailto:y.kuzmina@crpt.ru" TargetMode="External"/><Relationship Id="rId4" Type="http://schemas.openxmlformats.org/officeDocument/2006/relationships/hyperlink" Target="mailto:support@crpt.ru" TargetMode="External"/><Relationship Id="rId9" Type="http://schemas.openxmlformats.org/officeDocument/2006/relationships/image" Target="../media/image10.png"/><Relationship Id="rId14" Type="http://schemas.openxmlformats.org/officeDocument/2006/relationships/hyperlink" Target="https://e.mail.ru/compose/?mailto=mailto:a.dolgiev@crpt.ru" TargetMode="External"/><Relationship Id="rId22" Type="http://schemas.openxmlformats.org/officeDocument/2006/relationships/hyperlink" Target="mailto:a.kosarev@crpt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6602"/>
            <a:ext cx="12192000" cy="67056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90903" y="1596674"/>
            <a:ext cx="9144000" cy="165576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210" y="1506601"/>
            <a:ext cx="12872621" cy="6236033"/>
          </a:xfrm>
          <a:prstGeom prst="rect">
            <a:avLst/>
          </a:prstGeom>
          <a:solidFill>
            <a:schemeClr val="accent1">
              <a:lumMod val="40000"/>
              <a:lumOff val="6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mtClean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5094" y="2488346"/>
            <a:ext cx="88818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4472C4">
                    <a:lumMod val="50000"/>
                  </a:srgbClr>
                </a:solidFill>
              </a:rPr>
              <a:t>Презентационный материал  </a:t>
            </a:r>
            <a:endParaRPr lang="ru-RU" sz="3600" b="1" dirty="0" smtClean="0">
              <a:solidFill>
                <a:srgbClr val="4472C4">
                  <a:lumMod val="50000"/>
                </a:srgbClr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4472C4">
                    <a:lumMod val="50000"/>
                  </a:srgbClr>
                </a:solidFill>
              </a:rPr>
              <a:t>о нововведениях законодательства </a:t>
            </a:r>
          </a:p>
          <a:p>
            <a:pPr algn="ctr"/>
            <a:r>
              <a:rPr lang="ru-RU" sz="3600" b="1" dirty="0" smtClean="0">
                <a:solidFill>
                  <a:srgbClr val="4472C4">
                    <a:lumMod val="50000"/>
                  </a:srgbClr>
                </a:solidFill>
              </a:rPr>
              <a:t>по маркировке товаров средствами идентификации </a:t>
            </a:r>
            <a:endParaRPr lang="ru-RU" sz="36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2638" y="4680006"/>
            <a:ext cx="8086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 </a:t>
            </a:r>
            <a:r>
              <a:rPr lang="ru-RU" dirty="0" smtClean="0">
                <a:solidFill>
                  <a:prstClr val="black"/>
                </a:solidFill>
              </a:rPr>
              <a:t/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b="1" u="sng" dirty="0" smtClean="0">
                <a:solidFill>
                  <a:srgbClr val="4472C4">
                    <a:lumMod val="50000"/>
                  </a:srgbClr>
                </a:solidFill>
              </a:rPr>
              <a:t>по состоянию на 21 декабря 2020 года</a:t>
            </a:r>
            <a:endParaRPr lang="ru-RU" dirty="0" smtClean="0">
              <a:solidFill>
                <a:srgbClr val="4472C4">
                  <a:lumMod val="50000"/>
                </a:srgb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18790" y="1953088"/>
            <a:ext cx="0" cy="13019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8790" y="1953088"/>
            <a:ext cx="126206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0517857" y="6514662"/>
            <a:ext cx="126206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1779920" y="5257800"/>
            <a:ext cx="0" cy="12473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1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Полилиния 2071"/>
          <p:cNvSpPr/>
          <p:nvPr/>
        </p:nvSpPr>
        <p:spPr>
          <a:xfrm>
            <a:off x="1843636" y="6734179"/>
            <a:ext cx="1568075" cy="259033"/>
          </a:xfrm>
          <a:custGeom>
            <a:avLst/>
            <a:gdLst>
              <a:gd name="connsiteX0" fmla="*/ 0 w 2498766"/>
              <a:gd name="connsiteY0" fmla="*/ 0 h 264476"/>
              <a:gd name="connsiteX1" fmla="*/ 2498766 w 2498766"/>
              <a:gd name="connsiteY1" fmla="*/ 0 h 264476"/>
              <a:gd name="connsiteX2" fmla="*/ 2498766 w 2498766"/>
              <a:gd name="connsiteY2" fmla="*/ 264476 h 264476"/>
              <a:gd name="connsiteX3" fmla="*/ 0 w 2498766"/>
              <a:gd name="connsiteY3" fmla="*/ 264476 h 264476"/>
              <a:gd name="connsiteX4" fmla="*/ 0 w 2498766"/>
              <a:gd name="connsiteY4" fmla="*/ 0 h 2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766" h="264476">
                <a:moveTo>
                  <a:pt x="0" y="0"/>
                </a:moveTo>
                <a:lnTo>
                  <a:pt x="2498766" y="0"/>
                </a:lnTo>
                <a:lnTo>
                  <a:pt x="2498766" y="264476"/>
                </a:lnTo>
                <a:lnTo>
                  <a:pt x="0" y="2644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0" rIns="68580" bIns="0" numCol="1" spcCol="1270" anchor="b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/>
          </a:p>
        </p:txBody>
      </p:sp>
      <p:sp>
        <p:nvSpPr>
          <p:cNvPr id="2074" name="Полилиния 2073"/>
          <p:cNvSpPr/>
          <p:nvPr/>
        </p:nvSpPr>
        <p:spPr>
          <a:xfrm>
            <a:off x="3884761" y="6734179"/>
            <a:ext cx="1568075" cy="259033"/>
          </a:xfrm>
          <a:custGeom>
            <a:avLst/>
            <a:gdLst>
              <a:gd name="connsiteX0" fmla="*/ 0 w 2498766"/>
              <a:gd name="connsiteY0" fmla="*/ 0 h 264476"/>
              <a:gd name="connsiteX1" fmla="*/ 2498766 w 2498766"/>
              <a:gd name="connsiteY1" fmla="*/ 0 h 264476"/>
              <a:gd name="connsiteX2" fmla="*/ 2498766 w 2498766"/>
              <a:gd name="connsiteY2" fmla="*/ 264476 h 264476"/>
              <a:gd name="connsiteX3" fmla="*/ 0 w 2498766"/>
              <a:gd name="connsiteY3" fmla="*/ 264476 h 264476"/>
              <a:gd name="connsiteX4" fmla="*/ 0 w 2498766"/>
              <a:gd name="connsiteY4" fmla="*/ 0 h 2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766" h="264476">
                <a:moveTo>
                  <a:pt x="0" y="0"/>
                </a:moveTo>
                <a:lnTo>
                  <a:pt x="2498766" y="0"/>
                </a:lnTo>
                <a:lnTo>
                  <a:pt x="2498766" y="264476"/>
                </a:lnTo>
                <a:lnTo>
                  <a:pt x="0" y="2644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0" rIns="68580" bIns="0" numCol="1" spcCol="1270" anchor="b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/>
          </a:p>
        </p:txBody>
      </p:sp>
      <p:sp>
        <p:nvSpPr>
          <p:cNvPr id="2076" name="Полилиния 2075"/>
          <p:cNvSpPr/>
          <p:nvPr/>
        </p:nvSpPr>
        <p:spPr>
          <a:xfrm>
            <a:off x="5925888" y="6734179"/>
            <a:ext cx="1568075" cy="259033"/>
          </a:xfrm>
          <a:custGeom>
            <a:avLst/>
            <a:gdLst>
              <a:gd name="connsiteX0" fmla="*/ 0 w 2498766"/>
              <a:gd name="connsiteY0" fmla="*/ 0 h 264476"/>
              <a:gd name="connsiteX1" fmla="*/ 2498766 w 2498766"/>
              <a:gd name="connsiteY1" fmla="*/ 0 h 264476"/>
              <a:gd name="connsiteX2" fmla="*/ 2498766 w 2498766"/>
              <a:gd name="connsiteY2" fmla="*/ 264476 h 264476"/>
              <a:gd name="connsiteX3" fmla="*/ 0 w 2498766"/>
              <a:gd name="connsiteY3" fmla="*/ 264476 h 264476"/>
              <a:gd name="connsiteX4" fmla="*/ 0 w 2498766"/>
              <a:gd name="connsiteY4" fmla="*/ 0 h 2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766" h="264476">
                <a:moveTo>
                  <a:pt x="0" y="0"/>
                </a:moveTo>
                <a:lnTo>
                  <a:pt x="2498766" y="0"/>
                </a:lnTo>
                <a:lnTo>
                  <a:pt x="2498766" y="264476"/>
                </a:lnTo>
                <a:lnTo>
                  <a:pt x="0" y="2644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0" rIns="68580" bIns="0" numCol="1" spcCol="1270" anchor="b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/>
          </a:p>
        </p:txBody>
      </p:sp>
      <p:sp>
        <p:nvSpPr>
          <p:cNvPr id="5" name="AutoShape 4" descr="https://encrypted-tbn2.gstatic.com/images?q=tbn:ANd9GcR8xeG9iVFwpaMxrKYQ4Ex-D2cOmQE27tIWMLcwV3hKa6n3JEThLQ"/>
          <p:cNvSpPr>
            <a:spLocks noChangeAspect="1" noChangeArrowheads="1"/>
          </p:cNvSpPr>
          <p:nvPr/>
        </p:nvSpPr>
        <p:spPr bwMode="auto">
          <a:xfrm>
            <a:off x="2783681" y="-144462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5981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</a:t>
            </a: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маркировке. </a:t>
            </a: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Фототовары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904312" y="3429000"/>
            <a:ext cx="270030" cy="7200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5636" y="1315374"/>
            <a:ext cx="11872171" cy="71508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07.11.2020 № 1795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11331" t="4646" r="13885" b="17701"/>
          <a:stretch/>
        </p:blipFill>
        <p:spPr>
          <a:xfrm>
            <a:off x="8140751" y="4237867"/>
            <a:ext cx="4050792" cy="21031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72940" y="2365504"/>
            <a:ext cx="109033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осуществлять ввоз и реализацию на территории РФ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 товаров и наборов товаров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их маркировки и не вносить сведения в систему маркировки до 1 апреля 2021 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771" y="4085540"/>
            <a:ext cx="82821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идентификации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 печататься на внешнем оберточном материале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отдельного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фототовара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перекрываться другой информацией.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наносить маркировку как на его потребительскую упаковку или этикетку, так и на упаковку фототоваров, входящих в набор.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3895344"/>
            <a:ext cx="121915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6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Полилиния 2071"/>
          <p:cNvSpPr/>
          <p:nvPr/>
        </p:nvSpPr>
        <p:spPr>
          <a:xfrm>
            <a:off x="1843636" y="6734179"/>
            <a:ext cx="1568075" cy="259033"/>
          </a:xfrm>
          <a:custGeom>
            <a:avLst/>
            <a:gdLst>
              <a:gd name="connsiteX0" fmla="*/ 0 w 2498766"/>
              <a:gd name="connsiteY0" fmla="*/ 0 h 264476"/>
              <a:gd name="connsiteX1" fmla="*/ 2498766 w 2498766"/>
              <a:gd name="connsiteY1" fmla="*/ 0 h 264476"/>
              <a:gd name="connsiteX2" fmla="*/ 2498766 w 2498766"/>
              <a:gd name="connsiteY2" fmla="*/ 264476 h 264476"/>
              <a:gd name="connsiteX3" fmla="*/ 0 w 2498766"/>
              <a:gd name="connsiteY3" fmla="*/ 264476 h 264476"/>
              <a:gd name="connsiteX4" fmla="*/ 0 w 2498766"/>
              <a:gd name="connsiteY4" fmla="*/ 0 h 2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766" h="264476">
                <a:moveTo>
                  <a:pt x="0" y="0"/>
                </a:moveTo>
                <a:lnTo>
                  <a:pt x="2498766" y="0"/>
                </a:lnTo>
                <a:lnTo>
                  <a:pt x="2498766" y="264476"/>
                </a:lnTo>
                <a:lnTo>
                  <a:pt x="0" y="2644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0" rIns="68580" bIns="0" numCol="1" spcCol="1270" anchor="b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/>
          </a:p>
        </p:txBody>
      </p:sp>
      <p:sp>
        <p:nvSpPr>
          <p:cNvPr id="2074" name="Полилиния 2073"/>
          <p:cNvSpPr/>
          <p:nvPr/>
        </p:nvSpPr>
        <p:spPr>
          <a:xfrm>
            <a:off x="3884761" y="6734179"/>
            <a:ext cx="1568075" cy="259033"/>
          </a:xfrm>
          <a:custGeom>
            <a:avLst/>
            <a:gdLst>
              <a:gd name="connsiteX0" fmla="*/ 0 w 2498766"/>
              <a:gd name="connsiteY0" fmla="*/ 0 h 264476"/>
              <a:gd name="connsiteX1" fmla="*/ 2498766 w 2498766"/>
              <a:gd name="connsiteY1" fmla="*/ 0 h 264476"/>
              <a:gd name="connsiteX2" fmla="*/ 2498766 w 2498766"/>
              <a:gd name="connsiteY2" fmla="*/ 264476 h 264476"/>
              <a:gd name="connsiteX3" fmla="*/ 0 w 2498766"/>
              <a:gd name="connsiteY3" fmla="*/ 264476 h 264476"/>
              <a:gd name="connsiteX4" fmla="*/ 0 w 2498766"/>
              <a:gd name="connsiteY4" fmla="*/ 0 h 2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766" h="264476">
                <a:moveTo>
                  <a:pt x="0" y="0"/>
                </a:moveTo>
                <a:lnTo>
                  <a:pt x="2498766" y="0"/>
                </a:lnTo>
                <a:lnTo>
                  <a:pt x="2498766" y="264476"/>
                </a:lnTo>
                <a:lnTo>
                  <a:pt x="0" y="2644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0" rIns="68580" bIns="0" numCol="1" spcCol="1270" anchor="b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/>
          </a:p>
        </p:txBody>
      </p:sp>
      <p:sp>
        <p:nvSpPr>
          <p:cNvPr id="2076" name="Полилиния 2075"/>
          <p:cNvSpPr/>
          <p:nvPr/>
        </p:nvSpPr>
        <p:spPr>
          <a:xfrm>
            <a:off x="5925888" y="6734179"/>
            <a:ext cx="1568075" cy="259033"/>
          </a:xfrm>
          <a:custGeom>
            <a:avLst/>
            <a:gdLst>
              <a:gd name="connsiteX0" fmla="*/ 0 w 2498766"/>
              <a:gd name="connsiteY0" fmla="*/ 0 h 264476"/>
              <a:gd name="connsiteX1" fmla="*/ 2498766 w 2498766"/>
              <a:gd name="connsiteY1" fmla="*/ 0 h 264476"/>
              <a:gd name="connsiteX2" fmla="*/ 2498766 w 2498766"/>
              <a:gd name="connsiteY2" fmla="*/ 264476 h 264476"/>
              <a:gd name="connsiteX3" fmla="*/ 0 w 2498766"/>
              <a:gd name="connsiteY3" fmla="*/ 264476 h 264476"/>
              <a:gd name="connsiteX4" fmla="*/ 0 w 2498766"/>
              <a:gd name="connsiteY4" fmla="*/ 0 h 26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766" h="264476">
                <a:moveTo>
                  <a:pt x="0" y="0"/>
                </a:moveTo>
                <a:lnTo>
                  <a:pt x="2498766" y="0"/>
                </a:lnTo>
                <a:lnTo>
                  <a:pt x="2498766" y="264476"/>
                </a:lnTo>
                <a:lnTo>
                  <a:pt x="0" y="2644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0" rIns="68580" bIns="0" numCol="1" spcCol="1270" anchor="b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dirty="0"/>
          </a:p>
        </p:txBody>
      </p:sp>
      <p:sp>
        <p:nvSpPr>
          <p:cNvPr id="5" name="AutoShape 4" descr="https://encrypted-tbn2.gstatic.com/images?q=tbn:ANd9GcR8xeG9iVFwpaMxrKYQ4Ex-D2cOmQE27tIWMLcwV3hKa6n3JEThLQ"/>
          <p:cNvSpPr>
            <a:spLocks noChangeAspect="1" noChangeArrowheads="1"/>
          </p:cNvSpPr>
          <p:nvPr/>
        </p:nvSpPr>
        <p:spPr bwMode="auto">
          <a:xfrm>
            <a:off x="2783681" y="-144462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5981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</a:t>
            </a: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маркировке. Духи и парфюм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04312" y="3429000"/>
            <a:ext cx="270030" cy="7200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5636" y="1280161"/>
            <a:ext cx="11915300" cy="71508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>
              <a:defRPr sz="3600" b="1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Постановление Правительства РФ от 07.11.2020 № 1795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86" y="5953722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 произведенная на территории РФ подлежит маркировке в прежние сроки согласно Правилам маркировки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427464" y="2074803"/>
            <a:ext cx="2599944" cy="1582797"/>
            <a:chOff x="11715256" y="-92325"/>
            <a:chExt cx="3211138" cy="2200085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3"/>
            <a:srcRect l="13360" r="13663"/>
            <a:stretch/>
          </p:blipFill>
          <p:spPr>
            <a:xfrm>
              <a:off x="11715256" y="-92325"/>
              <a:ext cx="3211138" cy="2200085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11715256" y="1442978"/>
              <a:ext cx="1965960" cy="5394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48851" y="2213740"/>
            <a:ext cx="10836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импортной продукции, произведенной и (или) ввезенной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территорию Российской Федерации до 01.10.2020: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5636" y="3124925"/>
            <a:ext cx="111922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Остатки можно маркировать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31 октября 2021 г.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условии ее регистрации в системе), вносить сведения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 декабря 2021 г.</a:t>
            </a: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октября 2021 г по 31 октября 2021 г. при регистрации в системе продукции, участник вправе не вносить отдельные пункты сведений о данной продукции, установленные указанным Постановлением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589159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15820" y="5312664"/>
            <a:ext cx="11360360" cy="4783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3925" y="5288871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 и наборов товаров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маркировки до 01 апреля 2021 г.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09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-115178"/>
            <a:ext cx="1219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товаров, в отношении которых  осуществляется маркировка 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51173" y="1194318"/>
          <a:ext cx="11853183" cy="567514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885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1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057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1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группа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обязательной маркировки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Запрет</a:t>
                      </a:r>
                      <a:r>
                        <a:rPr lang="ru-RU" sz="2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оборота немаркированных товаров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Табачная продукция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марта 2019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июля 2020 года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1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Обувь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июля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года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июля 2020 года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0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Шины и покрышки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ноября 2020 года</a:t>
                      </a: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 декабря 2020 года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 1 марта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маркировка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остатков, введенных в оборот до 1 ноября 2020 года)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77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Фотоаппараты и лампы-вспышки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2020 года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октября 2020 года </a:t>
                      </a:r>
                      <a:r>
                        <a:rPr lang="ru-RU" sz="1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 1 декабря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 маркировка остатков)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85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Товары легкой промышленности (трикотажные блузки, пальто и полупальто, плащи и куртки, ветровки и штормовки, постельное, столовое, туалетное и кухонное белье)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января 2020 года</a:t>
                      </a: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января 2021 года 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 1 февраля 2021г. маркировка товаров, приобретенных до 1 января 2021 г., но полученных после этой даты)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5065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Духи и туалетная вода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 2020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октября 2021 года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 31 октября 2021 г. для товаров,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произведенных или ввезенных до 01.10.2020)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7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-115178"/>
            <a:ext cx="1219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товаров, в отношении которых  осуществляется маркировка 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731013"/>
              </p:ext>
            </p:extLst>
          </p:nvPr>
        </p:nvGraphicFramePr>
        <p:xfrm>
          <a:off x="80198" y="1314153"/>
          <a:ext cx="11853183" cy="423309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320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62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группа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обязательной маркировки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Запрет</a:t>
                      </a:r>
                      <a:r>
                        <a:rPr lang="ru-RU" sz="2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оборота немаркированных товаров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6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Молочная продукция: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i="1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</a:t>
                      </a:r>
                      <a:r>
                        <a:rPr lang="ru-RU" sz="1600" b="0" i="1" u="non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Правительства РФ от 15.12.2020 № 2099</a:t>
                      </a:r>
                      <a:r>
                        <a:rPr lang="ru-RU" sz="1600" b="0" u="non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Сыры, мороженое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прочие виды пищевого льда, не содержащие или содержащие какао*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 2021 года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2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Молочная продукция со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сроком годности более 40 дней*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сентября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года</a:t>
                      </a: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Молочная продукция со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сроком годности менее 40 дней*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декабря 2021 года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00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Велосипеды (в том числе с установленным вспомогательным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двигателем и трехколесные) и велосипедные рамы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сентября 2021 года</a:t>
                      </a: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0762" y="5713420"/>
            <a:ext cx="11730476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177800" indent="-17780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Коды продукции по ОКПД2 и ТНВЭД ЕАЭС установлены в распоряжении Правительства Российской  Федерации от 15.12.2020 № 3322-р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3537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5720" y="-71483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товаров, в отношении которых </a:t>
            </a:r>
            <a:r>
              <a:rPr lang="ru-RU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эксперименты по маркировке    </a:t>
            </a:r>
            <a:endParaRPr lang="ru-RU" sz="3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6296" y="3006464"/>
            <a:ext cx="5163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кресла-коляски с ручным приводом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ВЭД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8713 10)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кресла-коляски электрические (ТН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ВЭД 8713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361" y="1423260"/>
            <a:ext cx="5949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 сентября 2019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по 1 июня 2021 г.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 fontAlgn="base"/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маркировке </a:t>
            </a:r>
          </a:p>
          <a:p>
            <a:pPr algn="ctr"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кресел-колясок</a:t>
            </a:r>
          </a:p>
          <a:p>
            <a:pPr algn="ctr" fontAlgn="base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 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07.08.2019 №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1028)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202164" y="1251980"/>
            <a:ext cx="46721" cy="5606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6721" y="3854215"/>
            <a:ext cx="6202164" cy="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35980" y="1449702"/>
            <a:ext cx="5729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апреля 2021 г. по 31 марта 2022 г. </a:t>
            </a:r>
            <a:r>
              <a:rPr lang="ru-RU" sz="22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маркировке пивоваренной продукции и слабоалкогольных напитков согласно перечню поручений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В.В. Путина от 10.10.2020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Пр-1698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180" y="3855194"/>
            <a:ext cx="610180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апреля 2020 г. по 1 марта 2021 г. </a:t>
            </a: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маркировке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упакованной воды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Правительства РФ  от 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27.03.2020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 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348)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919" y="5545766"/>
            <a:ext cx="5698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воды, включая природные или искусственные минеральные, газированные, без добавления сахара и других подслащивающих или вкусо-ароматических (2201 ТН ВЭД)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5980" y="3472561"/>
            <a:ext cx="569836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проектом постановления Правительства РФ об эксперименте маркировке подлежит следующая продукция: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Пиво солодовое и пивные напитки в сосудах емкостью 10 л и более;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Безалкогольное пиво;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Сидр и грушевый сидр: игристые и не игристые в сосудах до 2-х литров и более 2-х литров;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сброженные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напитки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игристые и не игристые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сосудах емкостью 2 л и более 2-х литров крепостью не более 7%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дистанционных обучающих мероприятий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(декабрь 2020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г.)  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44" y="1093425"/>
          <a:ext cx="12182856" cy="57462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48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34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987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37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декабря 2020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5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маркировка одежды и текстиля с 1 января 2021 года</a:t>
                      </a:r>
                    </a:p>
                    <a:p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https://xn--80ajghhoc2aj1c8b.xn--p1ai/lectures/vebinary/?ELEMENT_ID=194739</a:t>
                      </a:r>
                      <a:endParaRPr lang="ru-RU" sz="145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5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45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Маркировка остатков. Нарушение правил маркировки. Технические особенности.</a:t>
                      </a:r>
                    </a:p>
                    <a:p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b="0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https://xn--80ajghhoc2aj1c8b.xn--p1ai/lectures/vebinary/?ELEMENT_ID=195432</a:t>
                      </a:r>
                      <a:endParaRPr lang="ru-RU" sz="1450" b="0" u="non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6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декабря 2020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5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45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Час с экспертом «Комплекты и наборы – ответы на вопросы»</a:t>
                      </a:r>
                    </a:p>
                    <a:p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https://xn--80ajghhoc2aj1c8b.xn--p1ai/lectures/vebinary/?ELEMENT_ID=195439</a:t>
                      </a:r>
                      <a:endParaRPr lang="ru-RU" sz="145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3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декабря 2020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50" b="1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45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50" b="1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Маркировка и декларирование импортных товаров легкой промышленности. Правила передачи сведений в Честный Знак</a:t>
                      </a:r>
                      <a:endParaRPr lang="ru-RU" sz="1450" b="1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https://xn--80ajghhoc2aj1c8b.xn--p1ai/lectures/vebinary/?ELEMENT_ID=195444</a:t>
                      </a:r>
                      <a:endParaRPr lang="ru-RU" sz="145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5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45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Преобразование кода маркировки в средства идентификации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https://xn--80ajghhoc2aj1c8b.xn--p1ai/lectures/vebinary/?ELEMENT_ID=198569</a:t>
                      </a:r>
                      <a:endParaRPr lang="ru-RU" sz="145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5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Маркировка воды: демонстрация решений 1С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https://xn--80ajghhoc2aj1c8b.xn--p1ai/lectures/vebinary/?ELEMENT_ID=195645</a:t>
                      </a:r>
                      <a:endParaRPr lang="ru-RU" sz="145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133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декабря 2020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5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Практические решения по маркировке молочной продукции</a:t>
                      </a:r>
                    </a:p>
                    <a:p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https://xn--80ajghhoc2aj1c8b.xn--p1ai/lectures/vebinary/?ELEMENT_ID=195044</a:t>
                      </a:r>
                      <a:endParaRPr lang="ru-RU" sz="14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164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декабря 2020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5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45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Маркировка остатков. Нарушение правил маркировки. Технические особенности.</a:t>
                      </a:r>
                    </a:p>
                    <a:p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https://xn--80ajghhoc2aj1c8b.xn--p1ai/lectures/vebinary/?ELEMENT_ID=195448</a:t>
                      </a:r>
                      <a:endParaRPr lang="ru-RU" sz="145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5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маркировки воды</a:t>
                      </a:r>
                    </a:p>
                    <a:p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https://xn--80ajghhoc2aj1c8b.xn--p1ai/lectures/vebinary/?ELEMENT_ID=195649</a:t>
                      </a:r>
                      <a:endParaRPr lang="ru-RU" sz="145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90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декабря 2020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5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Легпром</a:t>
                      </a:r>
                      <a:r>
                        <a:rPr lang="ru-RU" sz="145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Маркировка остатков. Нарушение правил маркировки. Технические особенности</a:t>
                      </a:r>
                      <a:endParaRPr lang="ru-RU" sz="145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для подключения: </a:t>
                      </a:r>
                      <a:r>
                        <a:rPr lang="en-US" sz="14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https://xn--80ajghhoc2aj1c8b.xn--p1ai/lectures/vebinary/?ELEMENT_ID=195</a:t>
                      </a:r>
                      <a:r>
                        <a:rPr lang="en-US" sz="15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452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83" marR="64883" marT="64883" marB="648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46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44685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ООО «Оператор-ЦРПТ»</a:t>
            </a:r>
          </a:p>
        </p:txBody>
      </p:sp>
      <p:pic>
        <p:nvPicPr>
          <p:cNvPr id="1026" name="Picture 2" descr="C:\Users\1\Pictures\logotip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183" y="1303451"/>
            <a:ext cx="3131395" cy="46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778024" y="1252685"/>
            <a:ext cx="2212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 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support@crpt.ru</a:t>
            </a:r>
            <a:endParaRPr lang="ru-RU" sz="1600" b="1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1\Desktop\b0cd46689dbb9621a47a5a43298183e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27" y="1252685"/>
            <a:ext cx="519786" cy="51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748313" y="1797723"/>
            <a:ext cx="1988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                                    8 (800)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222-15-23</a:t>
            </a:r>
            <a:endParaRPr lang="en-US" sz="1600" dirty="0">
              <a:solidFill>
                <a:prstClr val="black"/>
              </a:solidFill>
            </a:endParaRPr>
          </a:p>
        </p:txBody>
      </p:sp>
      <p:pic>
        <p:nvPicPr>
          <p:cNvPr id="1030" name="Picture 6" descr="https://www.clipartmax.com/png/full/71-711479_telephone-computer-icons-vektor-telepon-p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27" y="1837460"/>
            <a:ext cx="507575" cy="5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28527" y="5306221"/>
            <a:ext cx="33067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</a:t>
            </a:r>
            <a:r>
              <a:rPr lang="ru-RU" sz="1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на сайте </a:t>
            </a:r>
            <a:r>
              <a:rPr lang="ru-RU" sz="1600" i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ЧестныйЗНАК.рф</a:t>
            </a:r>
            <a:r>
              <a:rPr lang="ru-RU" sz="16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мероприятия/расписание </a:t>
            </a:r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/записи мероприятий в разделе мероприятия/видеоархив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260" y="2389733"/>
            <a:ext cx="36324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Новости маркировки и ответы на часто задаваемые вопросы в социальных сетях </a:t>
            </a:r>
            <a:endParaRPr lang="ru-RU" sz="1500" b="1" dirty="0">
              <a:solidFill>
                <a:prstClr val="black"/>
              </a:solidFill>
            </a:endParaRPr>
          </a:p>
        </p:txBody>
      </p:sp>
      <p:pic>
        <p:nvPicPr>
          <p:cNvPr id="1032" name="Picture 8" descr="https://www.pinclipart.com/picdir/big/97-977185_get-in-touch-get-in-touch-clipar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4" y="2943731"/>
            <a:ext cx="440654" cy="44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9167" y="2943731"/>
            <a:ext cx="304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www.facebook.com/crpt/ru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https://static.tildacdn.com/tild3538-3230-4566-b539-353166633630/ihf36qhlrl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5" y="3448724"/>
            <a:ext cx="496079" cy="49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24714" y="3448572"/>
            <a:ext cx="24409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www.vk.com/crptec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1940" y="4044437"/>
            <a:ext cx="2713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www.t.me/crptbreaking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https://camo.githubusercontent.com/1f2dfaa42299bc789c8ad8815b0ae168a024a5ca/68747470733a2f2f342e62702e626c6f6773706f742e636f6d2f2d49554476504175453952672f5845394d756f5f38442d492f41414141414141414864452f764447517349586834474d387164496e7839414850713938345139503442455167434b34424741595943772f73313630302f49636f6e2d54656c656772616d2e706e6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7" y="4044437"/>
            <a:ext cx="523893" cy="45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yt3.ggpht.com/a/AATXAJxgoV0l7emS3GzD-WpDU6UdTpmL5VYYhliiNQ=s900-c-k-c0xffffffff-no-rj-m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5" y="4653788"/>
            <a:ext cx="454592" cy="45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24714" y="4382991"/>
            <a:ext cx="275896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Видео-инструкции и опыт участников в канале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 </a:t>
            </a:r>
            <a:r>
              <a:rPr lang="ru-RU" sz="15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ЧестныйЗНАК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293420" y="1837460"/>
            <a:ext cx="7680865" cy="477053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КУРАТОРЫ: </a:t>
            </a:r>
          </a:p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ya.vitrov@crpt.ru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Ян  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a.krivonosov@crpt.ru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Кривоносов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ОБУВЬ, ЛЕГПРОМ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v.volkova@crpt.ru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Волкова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  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a.dolgiev@crpt.ru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Долгиев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 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e.belomestnova@crpt.ru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Беломестнова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ШИНЫ и ВОДА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k.volkov@crpt.ru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Волков Кирилл  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ДУХИ и ФОТО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s.parfenov@crpt.ru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Парфенов Сергей </a:t>
            </a:r>
          </a:p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133852" y="2252459"/>
            <a:ext cx="35087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МОЛОКО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a.sidorov@crpt.ru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y.kuzmina@crpt.ru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Кузьмина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Юлия 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y.panferov@crpt.ru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Панферов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Яков 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e.zhavoronkov@crpt.ru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Жаворонков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Егор 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a.kosarev@crpt.ru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Косарев Алексей </a:t>
            </a: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3"/>
              </a:rPr>
              <a:t>d.kononov@crpt.ru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Кононов Дмитрий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ПИВО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4"/>
              </a:rPr>
              <a:t>n.gladkov@crpt.ru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Гладков Николай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8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UzBihEg0aS24S89tCd.g"/>
</p:tagLst>
</file>

<file path=ppt/theme/theme1.xml><?xml version="1.0" encoding="utf-8"?>
<a:theme xmlns:a="http://schemas.openxmlformats.org/drawingml/2006/main" name="TS010241389-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79646"/>
      </a:accent2>
      <a:accent3>
        <a:srgbClr val="9BBB59"/>
      </a:accent3>
      <a:accent4>
        <a:srgbClr val="8064A2"/>
      </a:accent4>
      <a:accent5>
        <a:srgbClr val="4BACC6"/>
      </a:accent5>
      <a:accent6>
        <a:srgbClr val="C0504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3022</TotalTime>
  <Words>820</Words>
  <Application>Microsoft Office PowerPoint</Application>
  <PresentationFormat>Произвольный</PresentationFormat>
  <Paragraphs>161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TS010241389-1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</dc:creator>
  <cp:lastModifiedBy>1</cp:lastModifiedBy>
  <cp:revision>239</cp:revision>
  <cp:lastPrinted>2020-12-21T09:03:37Z</cp:lastPrinted>
  <dcterms:created xsi:type="dcterms:W3CDTF">2020-09-03T04:14:19Z</dcterms:created>
  <dcterms:modified xsi:type="dcterms:W3CDTF">2020-12-21T09:22:59Z</dcterms:modified>
</cp:coreProperties>
</file>