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63" r:id="rId1"/>
  </p:sldMasterIdLst>
  <p:notesMasterIdLst>
    <p:notesMasterId r:id="rId12"/>
  </p:notesMasterIdLst>
  <p:sldIdLst>
    <p:sldId id="655" r:id="rId2"/>
    <p:sldId id="645" r:id="rId3"/>
    <p:sldId id="668" r:id="rId4"/>
    <p:sldId id="665" r:id="rId5"/>
    <p:sldId id="667" r:id="rId6"/>
    <p:sldId id="674" r:id="rId7"/>
    <p:sldId id="669" r:id="rId8"/>
    <p:sldId id="670" r:id="rId9"/>
    <p:sldId id="673" r:id="rId10"/>
    <p:sldId id="597" r:id="rId11"/>
  </p:sldIdLst>
  <p:sldSz cx="10693400" cy="7561263"/>
  <p:notesSz cx="6718300" cy="9867900"/>
  <p:defaultTextStyle>
    <a:defPPr>
      <a:defRPr lang="ru-RU"/>
    </a:defPPr>
    <a:lvl1pPr marL="0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252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504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3756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008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259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7512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8764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015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4">
          <p15:clr>
            <a:srgbClr val="A4A3A4"/>
          </p15:clr>
        </p15:guide>
        <p15:guide id="8" pos="6011">
          <p15:clr>
            <a:srgbClr val="A4A3A4"/>
          </p15:clr>
        </p15:guide>
        <p15:guide id="9" pos="6457">
          <p15:clr>
            <a:srgbClr val="A4A3A4"/>
          </p15:clr>
        </p15:guide>
        <p15:guide id="10" pos="6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1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3D7"/>
    <a:srgbClr val="A9CFDD"/>
    <a:srgbClr val="376092"/>
    <a:srgbClr val="3D7E0C"/>
    <a:srgbClr val="EDEEEF"/>
    <a:srgbClr val="A99BBD"/>
    <a:srgbClr val="DCE6F2"/>
    <a:srgbClr val="E9EDF4"/>
    <a:srgbClr val="D0D8E8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0" autoAdjust="0"/>
    <p:restoredTop sz="91294" autoAdjust="0"/>
  </p:normalViewPr>
  <p:slideViewPr>
    <p:cSldViewPr showGuides="1">
      <p:cViewPr varScale="1">
        <p:scale>
          <a:sx n="95" d="100"/>
          <a:sy n="95" d="100"/>
        </p:scale>
        <p:origin x="1668" y="90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7"/>
        <p:guide pos="606"/>
      </p:guideLst>
    </p:cSldViewPr>
  </p:slideViewPr>
  <p:outlineViewPr>
    <p:cViewPr>
      <p:scale>
        <a:sx n="33" d="100"/>
        <a:sy n="33" d="100"/>
      </p:scale>
      <p:origin x="0" y="132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932" y="-96"/>
      </p:cViewPr>
      <p:guideLst>
        <p:guide orient="horz" pos="3108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A3FAE1-3F6D-4356-940C-A16CE5CE257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41940C-88B3-47D0-A471-775134350744}">
      <dgm:prSet phldrT="[Текст]"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ОПС</a:t>
          </a:r>
        </a:p>
      </dgm:t>
    </dgm:pt>
    <dgm:pt modelId="{E560CF3D-DF2D-4C7B-A5BB-292B58904102}" type="parTrans" cxnId="{D7C1663C-329A-45D3-9B36-03F084E743BB}">
      <dgm:prSet/>
      <dgm:spPr/>
      <dgm:t>
        <a:bodyPr/>
        <a:lstStyle/>
        <a:p>
          <a:endParaRPr lang="ru-RU"/>
        </a:p>
      </dgm:t>
    </dgm:pt>
    <dgm:pt modelId="{996B9D24-1284-4EDA-A38C-CE3617806559}" type="sibTrans" cxnId="{D7C1663C-329A-45D3-9B36-03F084E743BB}">
      <dgm:prSet/>
      <dgm:spPr/>
      <dgm:t>
        <a:bodyPr/>
        <a:lstStyle/>
        <a:p>
          <a:endParaRPr lang="ru-RU"/>
        </a:p>
      </dgm:t>
    </dgm:pt>
    <dgm:pt modelId="{CC80E42C-2195-4FDE-B235-15C9DF41252E}">
      <dgm:prSet phldrT="[Текст]"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ctr"/>
          <a:r>
            <a:rPr lang="ru-RU" sz="2800" b="1" i="0" u="none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ОМС</a:t>
          </a:r>
          <a:endParaRPr lang="ru-RU" sz="2800" b="1" u="none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A333454-8585-47E2-AEBE-AC1620183476}" type="parTrans" cxnId="{C27FAE80-85F4-459F-B99C-0FDAF48658E4}">
      <dgm:prSet/>
      <dgm:spPr/>
      <dgm:t>
        <a:bodyPr/>
        <a:lstStyle/>
        <a:p>
          <a:endParaRPr lang="ru-RU"/>
        </a:p>
      </dgm:t>
    </dgm:pt>
    <dgm:pt modelId="{5AC04487-A095-43E5-AFF5-39AAC5E5ABC6}" type="sibTrans" cxnId="{C27FAE80-85F4-459F-B99C-0FDAF48658E4}">
      <dgm:prSet/>
      <dgm:spPr/>
      <dgm:t>
        <a:bodyPr/>
        <a:lstStyle/>
        <a:p>
          <a:endParaRPr lang="ru-RU"/>
        </a:p>
      </dgm:t>
    </dgm:pt>
    <dgm:pt modelId="{5AAF53A4-7F69-43C1-A3A3-9C8ACCB1C575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8 426 руб.</a:t>
          </a:r>
          <a:endParaRPr lang="ru-RU" sz="28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98CB7C1-DFF3-4889-BFDC-533E5E8471FC}" type="parTrans" cxnId="{BA92B28A-2E9D-400C-9CA5-F1C7B7178541}">
      <dgm:prSet/>
      <dgm:spPr/>
      <dgm:t>
        <a:bodyPr/>
        <a:lstStyle/>
        <a:p>
          <a:endParaRPr lang="ru-RU"/>
        </a:p>
      </dgm:t>
    </dgm:pt>
    <dgm:pt modelId="{3868DBE4-407C-41AD-882E-8A85838DDE75}" type="sibTrans" cxnId="{BA92B28A-2E9D-400C-9CA5-F1C7B7178541}">
      <dgm:prSet/>
      <dgm:spPr/>
      <dgm:t>
        <a:bodyPr/>
        <a:lstStyle/>
        <a:p>
          <a:endParaRPr lang="ru-RU"/>
        </a:p>
      </dgm:t>
    </dgm:pt>
    <dgm:pt modelId="{58C001A8-2DF9-4A3B-90AD-4E870B6C47A5}">
      <dgm:prSet phldrT="[Текст]" custT="1"/>
      <dgm:spPr>
        <a:solidFill>
          <a:schemeClr val="accent1">
            <a:lumMod val="75000"/>
            <a:alpha val="9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Максимальный размер платежей на ОПС в случае превышения дохода ИП 300 тыс. руб.</a:t>
          </a:r>
        </a:p>
      </dgm:t>
    </dgm:pt>
    <dgm:pt modelId="{21606B49-9C86-46A5-B654-A3F7FB8CD09E}" type="parTrans" cxnId="{AEC1F432-4FAF-41AD-8243-E394FA8624B4}">
      <dgm:prSet/>
      <dgm:spPr/>
      <dgm:t>
        <a:bodyPr/>
        <a:lstStyle/>
        <a:p>
          <a:endParaRPr lang="ru-RU"/>
        </a:p>
      </dgm:t>
    </dgm:pt>
    <dgm:pt modelId="{670860AB-FB42-4A66-A88C-B670D5CACD05}" type="sibTrans" cxnId="{AEC1F432-4FAF-41AD-8243-E394FA8624B4}">
      <dgm:prSet/>
      <dgm:spPr/>
      <dgm:t>
        <a:bodyPr/>
        <a:lstStyle/>
        <a:p>
          <a:endParaRPr lang="ru-RU"/>
        </a:p>
      </dgm:t>
    </dgm:pt>
    <dgm:pt modelId="{BE8CF5AC-518B-49CB-A646-D6A6429ABC0B}">
      <dgm:prSet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endParaRPr lang="ru-RU" sz="1400" dirty="0"/>
        </a:p>
      </dgm:t>
    </dgm:pt>
    <dgm:pt modelId="{ABC85DFD-6875-4CF8-8143-79C02C859961}" type="parTrans" cxnId="{96BC12DA-5E18-424C-B3DC-04B374BEE810}">
      <dgm:prSet/>
      <dgm:spPr/>
      <dgm:t>
        <a:bodyPr/>
        <a:lstStyle/>
        <a:p>
          <a:endParaRPr lang="ru-RU"/>
        </a:p>
      </dgm:t>
    </dgm:pt>
    <dgm:pt modelId="{E7103CA7-05F3-4EBA-BD59-ADAF00DCDA36}" type="sibTrans" cxnId="{96BC12DA-5E18-424C-B3DC-04B374BEE810}">
      <dgm:prSet/>
      <dgm:spPr/>
      <dgm:t>
        <a:bodyPr/>
        <a:lstStyle/>
        <a:p>
          <a:endParaRPr lang="ru-RU"/>
        </a:p>
      </dgm:t>
    </dgm:pt>
    <dgm:pt modelId="{89ECA06E-3A84-410D-A6AD-4FA9D483AFB7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pPr algn="l"/>
          <a:r>
            <a: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32 448 руб.</a:t>
          </a:r>
        </a:p>
      </dgm:t>
    </dgm:pt>
    <dgm:pt modelId="{DA021429-E0E6-436A-BC29-31BAD39D3220}" type="parTrans" cxnId="{9C0BB063-1283-4564-AD0E-CD5B492CE6B7}">
      <dgm:prSet/>
      <dgm:spPr/>
      <dgm:t>
        <a:bodyPr/>
        <a:lstStyle/>
        <a:p>
          <a:endParaRPr lang="ru-RU"/>
        </a:p>
      </dgm:t>
    </dgm:pt>
    <dgm:pt modelId="{9A153216-EFFD-40CE-93D1-8105FCDD1CE1}" type="sibTrans" cxnId="{9C0BB063-1283-4564-AD0E-CD5B492CE6B7}">
      <dgm:prSet/>
      <dgm:spPr/>
      <dgm:t>
        <a:bodyPr/>
        <a:lstStyle/>
        <a:p>
          <a:endParaRPr lang="ru-RU"/>
        </a:p>
      </dgm:t>
    </dgm:pt>
    <dgm:pt modelId="{FE992EE6-B974-4480-B0D0-C5396C4003D0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pPr algn="l"/>
          <a:endParaRPr lang="ru-RU" sz="1400" dirty="0">
            <a:solidFill>
              <a:schemeClr val="tx2">
                <a:lumMod val="50000"/>
              </a:schemeClr>
            </a:solidFill>
          </a:endParaRPr>
        </a:p>
      </dgm:t>
    </dgm:pt>
    <dgm:pt modelId="{AD3A93A3-9909-4912-A34D-68D911281B2E}" type="parTrans" cxnId="{A9BA0F5C-3985-4C6C-A6DF-0615C037B21D}">
      <dgm:prSet/>
      <dgm:spPr/>
      <dgm:t>
        <a:bodyPr/>
        <a:lstStyle/>
        <a:p>
          <a:endParaRPr lang="ru-RU"/>
        </a:p>
      </dgm:t>
    </dgm:pt>
    <dgm:pt modelId="{CC76E67D-4F27-4D37-AAC3-AFB5D1AE9C72}" type="sibTrans" cxnId="{A9BA0F5C-3985-4C6C-A6DF-0615C037B21D}">
      <dgm:prSet/>
      <dgm:spPr/>
      <dgm:t>
        <a:bodyPr/>
        <a:lstStyle/>
        <a:p>
          <a:endParaRPr lang="ru-RU"/>
        </a:p>
      </dgm:t>
    </dgm:pt>
    <dgm:pt modelId="{931EF067-576D-4519-B390-243973E89F57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pPr algn="l"/>
          <a:endParaRPr lang="ru-RU" sz="1400" dirty="0">
            <a:solidFill>
              <a:schemeClr val="tx2">
                <a:lumMod val="50000"/>
              </a:schemeClr>
            </a:solidFill>
          </a:endParaRPr>
        </a:p>
      </dgm:t>
    </dgm:pt>
    <dgm:pt modelId="{A1BD5479-AACD-44C2-A265-4C2E13433BAA}" type="parTrans" cxnId="{21F0AECE-903F-49D0-B017-6F46C7232ABE}">
      <dgm:prSet/>
      <dgm:spPr/>
      <dgm:t>
        <a:bodyPr/>
        <a:lstStyle/>
        <a:p>
          <a:endParaRPr lang="ru-RU"/>
        </a:p>
      </dgm:t>
    </dgm:pt>
    <dgm:pt modelId="{ED497D5E-76AF-4FF8-ABC8-FAD5052A17A9}" type="sibTrans" cxnId="{21F0AECE-903F-49D0-B017-6F46C7232ABE}">
      <dgm:prSet/>
      <dgm:spPr/>
      <dgm:t>
        <a:bodyPr/>
        <a:lstStyle/>
        <a:p>
          <a:endParaRPr lang="ru-RU"/>
        </a:p>
      </dgm:t>
    </dgm:pt>
    <dgm:pt modelId="{2F25B280-803E-4F62-AC89-90A3F83DDEDF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endParaRPr lang="ru-RU" sz="1400" dirty="0">
            <a:solidFill>
              <a:schemeClr val="tx2">
                <a:lumMod val="50000"/>
              </a:schemeClr>
            </a:solidFill>
          </a:endParaRPr>
        </a:p>
      </dgm:t>
    </dgm:pt>
    <dgm:pt modelId="{5DE509E4-6C0B-4399-A693-79A9B5211655}" type="parTrans" cxnId="{EDE5E701-7820-465D-AA41-ECA7599ACA40}">
      <dgm:prSet/>
      <dgm:spPr/>
      <dgm:t>
        <a:bodyPr/>
        <a:lstStyle/>
        <a:p>
          <a:endParaRPr lang="ru-RU"/>
        </a:p>
      </dgm:t>
    </dgm:pt>
    <dgm:pt modelId="{10BF373C-1C3F-42ED-87A7-05596BCE02CD}" type="sibTrans" cxnId="{EDE5E701-7820-465D-AA41-ECA7599ACA40}">
      <dgm:prSet/>
      <dgm:spPr/>
      <dgm:t>
        <a:bodyPr/>
        <a:lstStyle/>
        <a:p>
          <a:endParaRPr lang="ru-RU"/>
        </a:p>
      </dgm:t>
    </dgm:pt>
    <dgm:pt modelId="{68C997FE-83DD-4CC7-BD7F-AA23740E706C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endParaRPr lang="ru-RU" sz="1400" dirty="0">
            <a:solidFill>
              <a:schemeClr val="tx2">
                <a:lumMod val="50000"/>
              </a:schemeClr>
            </a:solidFill>
          </a:endParaRPr>
        </a:p>
      </dgm:t>
    </dgm:pt>
    <dgm:pt modelId="{2C9D0E10-C190-485A-8AC7-10075D3DCF49}" type="parTrans" cxnId="{B901F01E-1015-4386-8DCC-6F6E5DD25E95}">
      <dgm:prSet/>
      <dgm:spPr/>
      <dgm:t>
        <a:bodyPr/>
        <a:lstStyle/>
        <a:p>
          <a:endParaRPr lang="ru-RU"/>
        </a:p>
      </dgm:t>
    </dgm:pt>
    <dgm:pt modelId="{25E0FF61-22B4-4108-AAE0-780D2197E85A}" type="sibTrans" cxnId="{B901F01E-1015-4386-8DCC-6F6E5DD25E95}">
      <dgm:prSet/>
      <dgm:spPr/>
      <dgm:t>
        <a:bodyPr/>
        <a:lstStyle/>
        <a:p>
          <a:endParaRPr lang="ru-RU"/>
        </a:p>
      </dgm:t>
    </dgm:pt>
    <dgm:pt modelId="{F2ED4A98-5B87-4BAB-A84A-D476AF9B8022}">
      <dgm:prSet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259 584 руб. (8*32 448)</a:t>
          </a:r>
        </a:p>
      </dgm:t>
    </dgm:pt>
    <dgm:pt modelId="{FB5C0FF0-0504-475E-8DFB-1222A94E463A}" type="parTrans" cxnId="{D285DDBA-3C4E-4D10-A665-5EC71B2ECF1E}">
      <dgm:prSet/>
      <dgm:spPr/>
      <dgm:t>
        <a:bodyPr/>
        <a:lstStyle/>
        <a:p>
          <a:endParaRPr lang="ru-RU"/>
        </a:p>
      </dgm:t>
    </dgm:pt>
    <dgm:pt modelId="{FB7A43FC-BB43-4EF2-9A0C-CFA23A1377CB}" type="sibTrans" cxnId="{D285DDBA-3C4E-4D10-A665-5EC71B2ECF1E}">
      <dgm:prSet/>
      <dgm:spPr/>
      <dgm:t>
        <a:bodyPr/>
        <a:lstStyle/>
        <a:p>
          <a:endParaRPr lang="ru-RU"/>
        </a:p>
      </dgm:t>
    </dgm:pt>
    <dgm:pt modelId="{D6E1E59E-403D-403B-B612-7291661CE509}">
      <dgm:prSet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endParaRPr lang="ru-RU" sz="28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D1E811B6-20C2-4EF5-9D3A-437A1C0DA9FC}" type="parTrans" cxnId="{0B1A9E37-6934-479C-89D3-49451708AFD5}">
      <dgm:prSet/>
      <dgm:spPr/>
      <dgm:t>
        <a:bodyPr/>
        <a:lstStyle/>
        <a:p>
          <a:endParaRPr lang="ru-RU"/>
        </a:p>
      </dgm:t>
    </dgm:pt>
    <dgm:pt modelId="{9B9D415C-B6E3-4781-BE3C-25B1E4033EDC}" type="sibTrans" cxnId="{0B1A9E37-6934-479C-89D3-49451708AFD5}">
      <dgm:prSet/>
      <dgm:spPr/>
      <dgm:t>
        <a:bodyPr/>
        <a:lstStyle/>
        <a:p>
          <a:endParaRPr lang="ru-RU"/>
        </a:p>
      </dgm:t>
    </dgm:pt>
    <dgm:pt modelId="{B1C0CC8B-2A90-4D62-95D4-E1A67F247963}" type="pres">
      <dgm:prSet presAssocID="{4AA3FAE1-3F6D-4356-940C-A16CE5CE257A}" presName="Name0" presStyleCnt="0">
        <dgm:presLayoutVars>
          <dgm:dir/>
          <dgm:animLvl val="lvl"/>
          <dgm:resizeHandles/>
        </dgm:presLayoutVars>
      </dgm:prSet>
      <dgm:spPr/>
    </dgm:pt>
    <dgm:pt modelId="{7379D66B-A82F-41DC-A9EA-BD2F6A751062}" type="pres">
      <dgm:prSet presAssocID="{AF41940C-88B3-47D0-A471-775134350744}" presName="linNode" presStyleCnt="0"/>
      <dgm:spPr/>
    </dgm:pt>
    <dgm:pt modelId="{40398D52-ECD5-4C9E-B44F-05383BBA8A34}" type="pres">
      <dgm:prSet presAssocID="{AF41940C-88B3-47D0-A471-775134350744}" presName="parentShp" presStyleLbl="node1" presStyleIdx="0" presStyleCnt="3" custScaleX="86923" custScaleY="33143" custLinFactNeighborX="-24" custLinFactNeighborY="3314">
        <dgm:presLayoutVars>
          <dgm:bulletEnabled val="1"/>
        </dgm:presLayoutVars>
      </dgm:prSet>
      <dgm:spPr/>
    </dgm:pt>
    <dgm:pt modelId="{E5AA6983-52DE-45D5-8690-E81802A3E62E}" type="pres">
      <dgm:prSet presAssocID="{AF41940C-88B3-47D0-A471-775134350744}" presName="childShp" presStyleLbl="bgAccFollowNode1" presStyleIdx="0" presStyleCnt="3" custScaleX="117299" custScaleY="43371" custLinFactNeighborX="-708" custLinFactNeighborY="3880">
        <dgm:presLayoutVars>
          <dgm:bulletEnabled val="1"/>
        </dgm:presLayoutVars>
      </dgm:prSet>
      <dgm:spPr/>
    </dgm:pt>
    <dgm:pt modelId="{390B8AE5-8C10-4894-BC31-8F058C8B3571}" type="pres">
      <dgm:prSet presAssocID="{996B9D24-1284-4EDA-A38C-CE3617806559}" presName="spacing" presStyleCnt="0"/>
      <dgm:spPr/>
    </dgm:pt>
    <dgm:pt modelId="{16687CA4-9B0A-4782-B6AC-3A71F2C5E1EF}" type="pres">
      <dgm:prSet presAssocID="{CC80E42C-2195-4FDE-B235-15C9DF41252E}" presName="linNode" presStyleCnt="0"/>
      <dgm:spPr/>
    </dgm:pt>
    <dgm:pt modelId="{7C239E8D-0691-4457-80BC-7F64D393687D}" type="pres">
      <dgm:prSet presAssocID="{CC80E42C-2195-4FDE-B235-15C9DF41252E}" presName="parentShp" presStyleLbl="node1" presStyleIdx="1" presStyleCnt="3" custScaleX="104514" custScaleY="36814" custLinFactNeighborX="-50" custLinFactNeighborY="-698">
        <dgm:presLayoutVars>
          <dgm:bulletEnabled val="1"/>
        </dgm:presLayoutVars>
      </dgm:prSet>
      <dgm:spPr/>
    </dgm:pt>
    <dgm:pt modelId="{CC82C6C1-0C1F-462A-A969-4727FDE32001}" type="pres">
      <dgm:prSet presAssocID="{CC80E42C-2195-4FDE-B235-15C9DF41252E}" presName="childShp" presStyleLbl="bgAccFollowNode1" presStyleIdx="1" presStyleCnt="3" custScaleX="139609" custScaleY="43242" custLinFactNeighborX="-1435" custLinFactNeighborY="-2254">
        <dgm:presLayoutVars>
          <dgm:bulletEnabled val="1"/>
        </dgm:presLayoutVars>
      </dgm:prSet>
      <dgm:spPr/>
    </dgm:pt>
    <dgm:pt modelId="{00847CAD-63CA-430C-A7FF-C6C3FB8D0B9D}" type="pres">
      <dgm:prSet presAssocID="{5AC04487-A095-43E5-AFF5-39AAC5E5ABC6}" presName="spacing" presStyleCnt="0"/>
      <dgm:spPr/>
    </dgm:pt>
    <dgm:pt modelId="{60200266-1FC6-471F-A08A-7D57DAA36D06}" type="pres">
      <dgm:prSet presAssocID="{58C001A8-2DF9-4A3B-90AD-4E870B6C47A5}" presName="linNode" presStyleCnt="0"/>
      <dgm:spPr/>
    </dgm:pt>
    <dgm:pt modelId="{DCE6303C-D046-4936-9CE7-F3B0B12C6272}" type="pres">
      <dgm:prSet presAssocID="{58C001A8-2DF9-4A3B-90AD-4E870B6C47A5}" presName="parentShp" presStyleLbl="node1" presStyleIdx="2" presStyleCnt="3" custScaleX="89667" custScaleY="35276" custLinFactNeighborX="-9375" custLinFactNeighborY="15">
        <dgm:presLayoutVars>
          <dgm:bulletEnabled val="1"/>
        </dgm:presLayoutVars>
      </dgm:prSet>
      <dgm:spPr/>
    </dgm:pt>
    <dgm:pt modelId="{64A9D25C-267C-4C86-A01F-3180DB824B06}" type="pres">
      <dgm:prSet presAssocID="{58C001A8-2DF9-4A3B-90AD-4E870B6C47A5}" presName="childShp" presStyleLbl="bgAccFollowNode1" presStyleIdx="2" presStyleCnt="3" custScaleX="118750" custScaleY="46038" custLinFactNeighborX="4864" custLinFactNeighborY="682">
        <dgm:presLayoutVars>
          <dgm:bulletEnabled val="1"/>
        </dgm:presLayoutVars>
      </dgm:prSet>
      <dgm:spPr/>
    </dgm:pt>
  </dgm:ptLst>
  <dgm:cxnLst>
    <dgm:cxn modelId="{39EEA301-BD0F-4C52-9D34-B19BC349006E}" type="presOf" srcId="{5AAF53A4-7F69-43C1-A3A3-9C8ACCB1C575}" destId="{CC82C6C1-0C1F-462A-A969-4727FDE32001}" srcOrd="0" destOrd="2" presId="urn:microsoft.com/office/officeart/2005/8/layout/vList6"/>
    <dgm:cxn modelId="{EDE5E701-7820-465D-AA41-ECA7599ACA40}" srcId="{CC80E42C-2195-4FDE-B235-15C9DF41252E}" destId="{2F25B280-803E-4F62-AC89-90A3F83DDEDF}" srcOrd="0" destOrd="0" parTransId="{5DE509E4-6C0B-4399-A693-79A9B5211655}" sibTransId="{10BF373C-1C3F-42ED-87A7-05596BCE02CD}"/>
    <dgm:cxn modelId="{01662804-3F03-48DC-BF28-43AF702988A2}" type="presOf" srcId="{CC80E42C-2195-4FDE-B235-15C9DF41252E}" destId="{7C239E8D-0691-4457-80BC-7F64D393687D}" srcOrd="0" destOrd="0" presId="urn:microsoft.com/office/officeart/2005/8/layout/vList6"/>
    <dgm:cxn modelId="{B901F01E-1015-4386-8DCC-6F6E5DD25E95}" srcId="{CC80E42C-2195-4FDE-B235-15C9DF41252E}" destId="{68C997FE-83DD-4CC7-BD7F-AA23740E706C}" srcOrd="1" destOrd="0" parTransId="{2C9D0E10-C190-485A-8AC7-10075D3DCF49}" sibTransId="{25E0FF61-22B4-4108-AAE0-780D2197E85A}"/>
    <dgm:cxn modelId="{AEC1F432-4FAF-41AD-8243-E394FA8624B4}" srcId="{4AA3FAE1-3F6D-4356-940C-A16CE5CE257A}" destId="{58C001A8-2DF9-4A3B-90AD-4E870B6C47A5}" srcOrd="2" destOrd="0" parTransId="{21606B49-9C86-46A5-B654-A3F7FB8CD09E}" sibTransId="{670860AB-FB42-4A66-A88C-B670D5CACD05}"/>
    <dgm:cxn modelId="{0B1A9E37-6934-479C-89D3-49451708AFD5}" srcId="{58C001A8-2DF9-4A3B-90AD-4E870B6C47A5}" destId="{D6E1E59E-403D-403B-B612-7291661CE509}" srcOrd="1" destOrd="0" parTransId="{D1E811B6-20C2-4EF5-9D3A-437A1C0DA9FC}" sibTransId="{9B9D415C-B6E3-4781-BE3C-25B1E4033EDC}"/>
    <dgm:cxn modelId="{D7C1663C-329A-45D3-9B36-03F084E743BB}" srcId="{4AA3FAE1-3F6D-4356-940C-A16CE5CE257A}" destId="{AF41940C-88B3-47D0-A471-775134350744}" srcOrd="0" destOrd="0" parTransId="{E560CF3D-DF2D-4C7B-A5BB-292B58904102}" sibTransId="{996B9D24-1284-4EDA-A38C-CE3617806559}"/>
    <dgm:cxn modelId="{A9BA0F5C-3985-4C6C-A6DF-0615C037B21D}" srcId="{AF41940C-88B3-47D0-A471-775134350744}" destId="{FE992EE6-B974-4480-B0D0-C5396C4003D0}" srcOrd="0" destOrd="0" parTransId="{AD3A93A3-9909-4912-A34D-68D911281B2E}" sibTransId="{CC76E67D-4F27-4D37-AAC3-AFB5D1AE9C72}"/>
    <dgm:cxn modelId="{9C0BB063-1283-4564-AD0E-CD5B492CE6B7}" srcId="{AF41940C-88B3-47D0-A471-775134350744}" destId="{89ECA06E-3A84-410D-A6AD-4FA9D483AFB7}" srcOrd="2" destOrd="0" parTransId="{DA021429-E0E6-436A-BC29-31BAD39D3220}" sibTransId="{9A153216-EFFD-40CE-93D1-8105FCDD1CE1}"/>
    <dgm:cxn modelId="{AB8D4F6D-2DA0-408F-A36A-B820718F5BC9}" type="presOf" srcId="{2F25B280-803E-4F62-AC89-90A3F83DDEDF}" destId="{CC82C6C1-0C1F-462A-A969-4727FDE32001}" srcOrd="0" destOrd="0" presId="urn:microsoft.com/office/officeart/2005/8/layout/vList6"/>
    <dgm:cxn modelId="{5B6EE452-4BFD-48D7-8BE0-262F36A27398}" type="presOf" srcId="{68C997FE-83DD-4CC7-BD7F-AA23740E706C}" destId="{CC82C6C1-0C1F-462A-A969-4727FDE32001}" srcOrd="0" destOrd="1" presId="urn:microsoft.com/office/officeart/2005/8/layout/vList6"/>
    <dgm:cxn modelId="{735F5853-3EBD-4F40-B5B9-F9636AA23FB9}" type="presOf" srcId="{58C001A8-2DF9-4A3B-90AD-4E870B6C47A5}" destId="{DCE6303C-D046-4936-9CE7-F3B0B12C6272}" srcOrd="0" destOrd="0" presId="urn:microsoft.com/office/officeart/2005/8/layout/vList6"/>
    <dgm:cxn modelId="{FBDF7075-7905-49C9-968A-81AB39108F57}" type="presOf" srcId="{D6E1E59E-403D-403B-B612-7291661CE509}" destId="{64A9D25C-267C-4C86-A01F-3180DB824B06}" srcOrd="0" destOrd="1" presId="urn:microsoft.com/office/officeart/2005/8/layout/vList6"/>
    <dgm:cxn modelId="{BED83376-7521-4D00-9528-6A7AC784B15E}" type="presOf" srcId="{4AA3FAE1-3F6D-4356-940C-A16CE5CE257A}" destId="{B1C0CC8B-2A90-4D62-95D4-E1A67F247963}" srcOrd="0" destOrd="0" presId="urn:microsoft.com/office/officeart/2005/8/layout/vList6"/>
    <dgm:cxn modelId="{2E55B758-7C7B-4E2F-869F-027825E36DFA}" type="presOf" srcId="{BE8CF5AC-518B-49CB-A646-D6A6429ABC0B}" destId="{64A9D25C-267C-4C86-A01F-3180DB824B06}" srcOrd="0" destOrd="0" presId="urn:microsoft.com/office/officeart/2005/8/layout/vList6"/>
    <dgm:cxn modelId="{C27FAE80-85F4-459F-B99C-0FDAF48658E4}" srcId="{4AA3FAE1-3F6D-4356-940C-A16CE5CE257A}" destId="{CC80E42C-2195-4FDE-B235-15C9DF41252E}" srcOrd="1" destOrd="0" parTransId="{4A333454-8585-47E2-AEBE-AC1620183476}" sibTransId="{5AC04487-A095-43E5-AFF5-39AAC5E5ABC6}"/>
    <dgm:cxn modelId="{B7608387-C55B-401F-85FE-E5BD9488403B}" type="presOf" srcId="{89ECA06E-3A84-410D-A6AD-4FA9D483AFB7}" destId="{E5AA6983-52DE-45D5-8690-E81802A3E62E}" srcOrd="0" destOrd="2" presId="urn:microsoft.com/office/officeart/2005/8/layout/vList6"/>
    <dgm:cxn modelId="{3966BC89-E31E-4CF6-B561-E343E27FD13B}" type="presOf" srcId="{931EF067-576D-4519-B390-243973E89F57}" destId="{E5AA6983-52DE-45D5-8690-E81802A3E62E}" srcOrd="0" destOrd="1" presId="urn:microsoft.com/office/officeart/2005/8/layout/vList6"/>
    <dgm:cxn modelId="{BA92B28A-2E9D-400C-9CA5-F1C7B7178541}" srcId="{CC80E42C-2195-4FDE-B235-15C9DF41252E}" destId="{5AAF53A4-7F69-43C1-A3A3-9C8ACCB1C575}" srcOrd="2" destOrd="0" parTransId="{598CB7C1-DFF3-4889-BFDC-533E5E8471FC}" sibTransId="{3868DBE4-407C-41AD-882E-8A85838DDE75}"/>
    <dgm:cxn modelId="{A726B9B8-4EBE-4E31-A229-59CCA05441F9}" type="presOf" srcId="{AF41940C-88B3-47D0-A471-775134350744}" destId="{40398D52-ECD5-4C9E-B44F-05383BBA8A34}" srcOrd="0" destOrd="0" presId="urn:microsoft.com/office/officeart/2005/8/layout/vList6"/>
    <dgm:cxn modelId="{D285DDBA-3C4E-4D10-A665-5EC71B2ECF1E}" srcId="{58C001A8-2DF9-4A3B-90AD-4E870B6C47A5}" destId="{F2ED4A98-5B87-4BAB-A84A-D476AF9B8022}" srcOrd="2" destOrd="0" parTransId="{FB5C0FF0-0504-475E-8DFB-1222A94E463A}" sibTransId="{FB7A43FC-BB43-4EF2-9A0C-CFA23A1377CB}"/>
    <dgm:cxn modelId="{FE8D61BF-B2DE-4E24-88C9-D81373DD7DB1}" type="presOf" srcId="{FE992EE6-B974-4480-B0D0-C5396C4003D0}" destId="{E5AA6983-52DE-45D5-8690-E81802A3E62E}" srcOrd="0" destOrd="0" presId="urn:microsoft.com/office/officeart/2005/8/layout/vList6"/>
    <dgm:cxn modelId="{DE71AABF-8705-4553-B3AC-2654DC063EE4}" type="presOf" srcId="{F2ED4A98-5B87-4BAB-A84A-D476AF9B8022}" destId="{64A9D25C-267C-4C86-A01F-3180DB824B06}" srcOrd="0" destOrd="2" presId="urn:microsoft.com/office/officeart/2005/8/layout/vList6"/>
    <dgm:cxn modelId="{21F0AECE-903F-49D0-B017-6F46C7232ABE}" srcId="{AF41940C-88B3-47D0-A471-775134350744}" destId="{931EF067-576D-4519-B390-243973E89F57}" srcOrd="1" destOrd="0" parTransId="{A1BD5479-AACD-44C2-A265-4C2E13433BAA}" sibTransId="{ED497D5E-76AF-4FF8-ABC8-FAD5052A17A9}"/>
    <dgm:cxn modelId="{96BC12DA-5E18-424C-B3DC-04B374BEE810}" srcId="{58C001A8-2DF9-4A3B-90AD-4E870B6C47A5}" destId="{BE8CF5AC-518B-49CB-A646-D6A6429ABC0B}" srcOrd="0" destOrd="0" parTransId="{ABC85DFD-6875-4CF8-8143-79C02C859961}" sibTransId="{E7103CA7-05F3-4EBA-BD59-ADAF00DCDA36}"/>
    <dgm:cxn modelId="{79600DC1-16A6-45FB-ABFD-4BF74A5CC788}" type="presParOf" srcId="{B1C0CC8B-2A90-4D62-95D4-E1A67F247963}" destId="{7379D66B-A82F-41DC-A9EA-BD2F6A751062}" srcOrd="0" destOrd="0" presId="urn:microsoft.com/office/officeart/2005/8/layout/vList6"/>
    <dgm:cxn modelId="{59197E9A-0E03-437E-A3C2-8E2BA5594C02}" type="presParOf" srcId="{7379D66B-A82F-41DC-A9EA-BD2F6A751062}" destId="{40398D52-ECD5-4C9E-B44F-05383BBA8A34}" srcOrd="0" destOrd="0" presId="urn:microsoft.com/office/officeart/2005/8/layout/vList6"/>
    <dgm:cxn modelId="{8445CE53-D15E-4F62-BD9F-259EFD6993D2}" type="presParOf" srcId="{7379D66B-A82F-41DC-A9EA-BD2F6A751062}" destId="{E5AA6983-52DE-45D5-8690-E81802A3E62E}" srcOrd="1" destOrd="0" presId="urn:microsoft.com/office/officeart/2005/8/layout/vList6"/>
    <dgm:cxn modelId="{E3471567-0990-4014-941E-B82833F31BE3}" type="presParOf" srcId="{B1C0CC8B-2A90-4D62-95D4-E1A67F247963}" destId="{390B8AE5-8C10-4894-BC31-8F058C8B3571}" srcOrd="1" destOrd="0" presId="urn:microsoft.com/office/officeart/2005/8/layout/vList6"/>
    <dgm:cxn modelId="{296F9B24-6241-41C3-B3BA-77FD39852FE4}" type="presParOf" srcId="{B1C0CC8B-2A90-4D62-95D4-E1A67F247963}" destId="{16687CA4-9B0A-4782-B6AC-3A71F2C5E1EF}" srcOrd="2" destOrd="0" presId="urn:microsoft.com/office/officeart/2005/8/layout/vList6"/>
    <dgm:cxn modelId="{7B6CD1FE-F999-4A55-865D-4DF6A1828801}" type="presParOf" srcId="{16687CA4-9B0A-4782-B6AC-3A71F2C5E1EF}" destId="{7C239E8D-0691-4457-80BC-7F64D393687D}" srcOrd="0" destOrd="0" presId="urn:microsoft.com/office/officeart/2005/8/layout/vList6"/>
    <dgm:cxn modelId="{9A603CA3-1CC4-4486-A061-ED185E339F04}" type="presParOf" srcId="{16687CA4-9B0A-4782-B6AC-3A71F2C5E1EF}" destId="{CC82C6C1-0C1F-462A-A969-4727FDE32001}" srcOrd="1" destOrd="0" presId="urn:microsoft.com/office/officeart/2005/8/layout/vList6"/>
    <dgm:cxn modelId="{4CBAD99E-1212-482B-B1ED-36B0A3B2FCB2}" type="presParOf" srcId="{B1C0CC8B-2A90-4D62-95D4-E1A67F247963}" destId="{00847CAD-63CA-430C-A7FF-C6C3FB8D0B9D}" srcOrd="3" destOrd="0" presId="urn:microsoft.com/office/officeart/2005/8/layout/vList6"/>
    <dgm:cxn modelId="{A522DC37-9C47-4BD5-8D87-C25CCB3C399A}" type="presParOf" srcId="{B1C0CC8B-2A90-4D62-95D4-E1A67F247963}" destId="{60200266-1FC6-471F-A08A-7D57DAA36D06}" srcOrd="4" destOrd="0" presId="urn:microsoft.com/office/officeart/2005/8/layout/vList6"/>
    <dgm:cxn modelId="{C3EB7F99-793C-41F8-B23B-B7E8E3B72A87}" type="presParOf" srcId="{60200266-1FC6-471F-A08A-7D57DAA36D06}" destId="{DCE6303C-D046-4936-9CE7-F3B0B12C6272}" srcOrd="0" destOrd="0" presId="urn:microsoft.com/office/officeart/2005/8/layout/vList6"/>
    <dgm:cxn modelId="{9C2BAD24-E4E9-4F85-9773-96D6C2142EB3}" type="presParOf" srcId="{60200266-1FC6-471F-A08A-7D57DAA36D06}" destId="{64A9D25C-267C-4C86-A01F-3180DB824B0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A6983-52DE-45D5-8690-E81802A3E62E}">
      <dsp:nvSpPr>
        <dsp:cNvPr id="0" name=""/>
        <dsp:cNvSpPr/>
      </dsp:nvSpPr>
      <dsp:spPr>
        <a:xfrm>
          <a:off x="3095226" y="157213"/>
          <a:ext cx="6308273" cy="17164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 dirty="0">
            <a:solidFill>
              <a:schemeClr val="tx2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 dirty="0">
            <a:solidFill>
              <a:schemeClr val="tx2">
                <a:lumMod val="50000"/>
              </a:schemeClr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b="1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32 448 руб.</a:t>
          </a:r>
        </a:p>
      </dsp:txBody>
      <dsp:txXfrm>
        <a:off x="3095226" y="371771"/>
        <a:ext cx="5664600" cy="1287346"/>
      </dsp:txXfrm>
    </dsp:sp>
    <dsp:sp modelId="{40398D52-ECD5-4C9E-B44F-05383BBA8A34}">
      <dsp:nvSpPr>
        <dsp:cNvPr id="0" name=""/>
        <dsp:cNvSpPr/>
      </dsp:nvSpPr>
      <dsp:spPr>
        <a:xfrm>
          <a:off x="2873" y="337206"/>
          <a:ext cx="3116446" cy="1311676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ОПС</a:t>
          </a:r>
        </a:p>
      </dsp:txBody>
      <dsp:txXfrm>
        <a:off x="66904" y="401237"/>
        <a:ext cx="2988384" cy="1183614"/>
      </dsp:txXfrm>
    </dsp:sp>
    <dsp:sp modelId="{CC82C6C1-0C1F-462A-A969-4727FDE32001}">
      <dsp:nvSpPr>
        <dsp:cNvPr id="0" name=""/>
        <dsp:cNvSpPr/>
      </dsp:nvSpPr>
      <dsp:spPr>
        <a:xfrm>
          <a:off x="3098311" y="2026677"/>
          <a:ext cx="6288895" cy="17113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 dirty="0">
            <a:solidFill>
              <a:schemeClr val="tx2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 dirty="0">
            <a:solidFill>
              <a:schemeClr val="tx2">
                <a:lumMod val="50000"/>
              </a:schemeClr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b="1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8 426 руб.</a:t>
          </a:r>
          <a:endParaRPr lang="ru-RU" sz="2800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098311" y="2240597"/>
        <a:ext cx="5647137" cy="1283517"/>
      </dsp:txXfrm>
    </dsp:sp>
    <dsp:sp modelId="{7C239E8D-0691-4457-80BC-7F64D393687D}">
      <dsp:nvSpPr>
        <dsp:cNvPr id="0" name=""/>
        <dsp:cNvSpPr/>
      </dsp:nvSpPr>
      <dsp:spPr>
        <a:xfrm>
          <a:off x="494" y="2215456"/>
          <a:ext cx="3138659" cy="145696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0" u="none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ОМС</a:t>
          </a:r>
          <a:endParaRPr lang="ru-RU" sz="2800" b="1" u="none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71617" y="2286579"/>
        <a:ext cx="2996413" cy="1314714"/>
      </dsp:txXfrm>
    </dsp:sp>
    <dsp:sp modelId="{64A9D25C-267C-4C86-A01F-3180DB824B06}">
      <dsp:nvSpPr>
        <dsp:cNvPr id="0" name=""/>
        <dsp:cNvSpPr/>
      </dsp:nvSpPr>
      <dsp:spPr>
        <a:xfrm>
          <a:off x="3164884" y="4226658"/>
          <a:ext cx="6268163" cy="18220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8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b="1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259 584 руб. (8*32 448)</a:t>
          </a:r>
        </a:p>
      </dsp:txBody>
      <dsp:txXfrm>
        <a:off x="3164884" y="4454410"/>
        <a:ext cx="5584909" cy="1366509"/>
      </dsp:txXfrm>
    </dsp:sp>
    <dsp:sp modelId="{DCE6303C-D046-4936-9CE7-F3B0B12C6272}">
      <dsp:nvSpPr>
        <dsp:cNvPr id="0" name=""/>
        <dsp:cNvSpPr/>
      </dsp:nvSpPr>
      <dsp:spPr>
        <a:xfrm>
          <a:off x="0" y="4436555"/>
          <a:ext cx="3155354" cy="1396092"/>
        </a:xfrm>
        <a:prstGeom prst="roundRect">
          <a:avLst/>
        </a:prstGeom>
        <a:solidFill>
          <a:schemeClr val="accent1">
            <a:lumMod val="75000"/>
            <a:alpha val="9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Максимальный размер платежей на ОПС в случае превышения дохода ИП 300 тыс. руб.</a:t>
          </a:r>
        </a:p>
      </dsp:txBody>
      <dsp:txXfrm>
        <a:off x="68152" y="4504707"/>
        <a:ext cx="3019050" cy="1259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19"/>
            <a:ext cx="2911264" cy="493395"/>
          </a:xfrm>
          <a:prstGeom prst="rect">
            <a:avLst/>
          </a:prstGeom>
        </p:spPr>
        <p:txBody>
          <a:bodyPr vert="horz" lIns="91309" tIns="45656" rIns="91309" bIns="4565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503" y="19"/>
            <a:ext cx="2911264" cy="493395"/>
          </a:xfrm>
          <a:prstGeom prst="rect">
            <a:avLst/>
          </a:prstGeom>
        </p:spPr>
        <p:txBody>
          <a:bodyPr vert="horz" lIns="91309" tIns="45656" rIns="91309" bIns="45656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15.02.2021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1363" y="741363"/>
            <a:ext cx="523557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9" tIns="45656" rIns="91309" bIns="4565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832" y="4687280"/>
            <a:ext cx="5374640" cy="4440555"/>
          </a:xfrm>
          <a:prstGeom prst="rect">
            <a:avLst/>
          </a:prstGeom>
        </p:spPr>
        <p:txBody>
          <a:bodyPr vert="horz" lIns="91309" tIns="45656" rIns="91309" bIns="4565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2" y="9372825"/>
            <a:ext cx="2911264" cy="493395"/>
          </a:xfrm>
          <a:prstGeom prst="rect">
            <a:avLst/>
          </a:prstGeom>
        </p:spPr>
        <p:txBody>
          <a:bodyPr vert="horz" lIns="91309" tIns="45656" rIns="91309" bIns="4565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503" y="9372825"/>
            <a:ext cx="2911264" cy="493395"/>
          </a:xfrm>
          <a:prstGeom prst="rect">
            <a:avLst/>
          </a:prstGeom>
        </p:spPr>
        <p:txBody>
          <a:bodyPr vert="horz" lIns="91309" tIns="45656" rIns="91309" bIns="45656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5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5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252" algn="l" defTabSz="10425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504" algn="l" defTabSz="10425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756" algn="l" defTabSz="10425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008" algn="l" defTabSz="10425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259" algn="l" defTabSz="10425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7512" algn="l" defTabSz="10425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8764" algn="l" defTabSz="10425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015" algn="l" defTabSz="10425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41363" y="741363"/>
            <a:ext cx="5235575" cy="37036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864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41363" y="741363"/>
            <a:ext cx="5235575" cy="37036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864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707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707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41363" y="741363"/>
            <a:ext cx="523557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0909" indent="-284967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39862" indent="-227972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595808" indent="-227972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1751" indent="-227972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07695" indent="-227972" defTabSz="103854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63640" indent="-227972" defTabSz="103854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19586" indent="-227972" defTabSz="103854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75532" indent="-227972" defTabSz="103854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38542" eaLnBrk="1" fontAlgn="base" hangingPunct="1">
              <a:spcBef>
                <a:spcPct val="0"/>
              </a:spcBef>
              <a:spcAft>
                <a:spcPct val="0"/>
              </a:spcAft>
            </a:pPr>
            <a:fld id="{6D8468D7-8F8A-451D-AD5C-6143CF953C14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defTabSz="1038542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44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1574"/>
            <a:ext cx="10691812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26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val="2370503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252" indent="0">
              <a:buNone/>
              <a:defRPr sz="3200"/>
            </a:lvl2pPr>
            <a:lvl3pPr marL="1042504" indent="0">
              <a:buNone/>
              <a:defRPr sz="2700"/>
            </a:lvl3pPr>
            <a:lvl4pPr marL="1563756" indent="0">
              <a:buNone/>
              <a:defRPr sz="2300"/>
            </a:lvl4pPr>
            <a:lvl5pPr marL="2085008" indent="0">
              <a:buNone/>
              <a:defRPr sz="2300"/>
            </a:lvl5pPr>
            <a:lvl6pPr marL="2606259" indent="0">
              <a:buNone/>
              <a:defRPr sz="2300"/>
            </a:lvl6pPr>
            <a:lvl7pPr marL="3127512" indent="0">
              <a:buNone/>
              <a:defRPr sz="2300"/>
            </a:lvl7pPr>
            <a:lvl8pPr marL="3648764" indent="0">
              <a:buNone/>
              <a:defRPr sz="2300"/>
            </a:lvl8pPr>
            <a:lvl9pPr marL="4170015" indent="0">
              <a:buNone/>
              <a:defRPr sz="23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252" indent="0">
              <a:buNone/>
              <a:defRPr sz="1400"/>
            </a:lvl2pPr>
            <a:lvl3pPr marL="1042504" indent="0">
              <a:buNone/>
              <a:defRPr sz="1100"/>
            </a:lvl3pPr>
            <a:lvl4pPr marL="1563756" indent="0">
              <a:buNone/>
              <a:defRPr sz="1000"/>
            </a:lvl4pPr>
            <a:lvl5pPr marL="2085008" indent="0">
              <a:buNone/>
              <a:defRPr sz="1000"/>
            </a:lvl5pPr>
            <a:lvl6pPr marL="2606259" indent="0">
              <a:buNone/>
              <a:defRPr sz="1000"/>
            </a:lvl6pPr>
            <a:lvl7pPr marL="3127512" indent="0">
              <a:buNone/>
              <a:defRPr sz="1000"/>
            </a:lvl7pPr>
            <a:lvl8pPr marL="3648764" indent="0">
              <a:buNone/>
              <a:defRPr sz="1000"/>
            </a:lvl8pPr>
            <a:lvl9pPr marL="417001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8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185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14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2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90" y="211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9" y="1771653"/>
            <a:ext cx="8561139" cy="5324475"/>
          </a:xfrm>
        </p:spPr>
        <p:txBody>
          <a:bodyPr/>
          <a:lstStyle>
            <a:lvl1pPr marL="363346" indent="0">
              <a:buFontTx/>
              <a:buNone/>
              <a:defRPr b="1">
                <a:latin typeface="+mj-lt"/>
              </a:defRPr>
            </a:lvl1pPr>
            <a:lvl2pPr marL="360171" indent="3175">
              <a:defRPr>
                <a:latin typeface="+mj-lt"/>
              </a:defRPr>
            </a:lvl2pPr>
            <a:lvl3pPr marL="628317" indent="-260212">
              <a:tabLst/>
              <a:defRPr>
                <a:latin typeface="+mj-lt"/>
              </a:defRPr>
            </a:lvl3pPr>
            <a:lvl4pPr marL="0" indent="360171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42"/>
            <a:ext cx="1080120" cy="415498"/>
          </a:xfrm>
          <a:prstGeom prst="rect">
            <a:avLst/>
          </a:prstGeom>
          <a:noFill/>
        </p:spPr>
        <p:txBody>
          <a:bodyPr wrap="square" lIns="91392" tIns="45696" rIns="91392" bIns="45696" rtlCol="0">
            <a:no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55"/>
            <a:ext cx="8580438" cy="1219199"/>
          </a:xfrm>
        </p:spPr>
        <p:txBody>
          <a:bodyPr/>
          <a:lstStyle>
            <a:lvl1pPr marL="0" marR="0" indent="0" defTabSz="10425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25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6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9" y="1771653"/>
            <a:ext cx="8561139" cy="5324475"/>
          </a:xfrm>
        </p:spPr>
        <p:txBody>
          <a:bodyPr/>
          <a:lstStyle>
            <a:lvl1pPr marL="363346" indent="0">
              <a:buFontTx/>
              <a:buNone/>
              <a:defRPr b="1">
                <a:latin typeface="+mj-lt"/>
              </a:defRPr>
            </a:lvl1pPr>
            <a:lvl2pPr marL="363346" indent="0">
              <a:defRPr>
                <a:latin typeface="+mj-lt"/>
              </a:defRPr>
            </a:lvl2pPr>
            <a:lvl3pPr marL="628317" indent="-260212">
              <a:defRPr>
                <a:latin typeface="+mj-lt"/>
              </a:defRPr>
            </a:lvl3pPr>
            <a:lvl4pPr marL="0" indent="360171">
              <a:defRPr>
                <a:latin typeface="+mj-lt"/>
              </a:defRPr>
            </a:lvl4pPr>
            <a:lvl5pPr marL="143434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7" y="552455"/>
            <a:ext cx="8581268" cy="1219199"/>
          </a:xfrm>
        </p:spPr>
        <p:txBody>
          <a:bodyPr/>
          <a:lstStyle>
            <a:lvl1pPr marL="0" marR="0" indent="0" defTabSz="10425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25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2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" y="2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9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9" y="3781425"/>
            <a:ext cx="8561139" cy="3314700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25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5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7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0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7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1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90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61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5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8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52" indent="0">
              <a:buNone/>
              <a:defRPr sz="2300" b="1"/>
            </a:lvl2pPr>
            <a:lvl3pPr marL="1042504" indent="0">
              <a:buNone/>
              <a:defRPr sz="2100" b="1"/>
            </a:lvl3pPr>
            <a:lvl4pPr marL="1563756" indent="0">
              <a:buNone/>
              <a:defRPr sz="1800" b="1"/>
            </a:lvl4pPr>
            <a:lvl5pPr marL="2085008" indent="0">
              <a:buNone/>
              <a:defRPr sz="1800" b="1"/>
            </a:lvl5pPr>
            <a:lvl6pPr marL="2606259" indent="0">
              <a:buNone/>
              <a:defRPr sz="1800" b="1"/>
            </a:lvl6pPr>
            <a:lvl7pPr marL="3127512" indent="0">
              <a:buNone/>
              <a:defRPr sz="1800" b="1"/>
            </a:lvl7pPr>
            <a:lvl8pPr marL="3648764" indent="0">
              <a:buNone/>
              <a:defRPr sz="1800" b="1"/>
            </a:lvl8pPr>
            <a:lvl9pPr marL="4170015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8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4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52" indent="0">
              <a:buNone/>
              <a:defRPr sz="2300" b="1"/>
            </a:lvl2pPr>
            <a:lvl3pPr marL="1042504" indent="0">
              <a:buNone/>
              <a:defRPr sz="2100" b="1"/>
            </a:lvl3pPr>
            <a:lvl4pPr marL="1563756" indent="0">
              <a:buNone/>
              <a:defRPr sz="1800" b="1"/>
            </a:lvl4pPr>
            <a:lvl5pPr marL="2085008" indent="0">
              <a:buNone/>
              <a:defRPr sz="1800" b="1"/>
            </a:lvl5pPr>
            <a:lvl6pPr marL="2606259" indent="0">
              <a:buNone/>
              <a:defRPr sz="1800" b="1"/>
            </a:lvl6pPr>
            <a:lvl7pPr marL="3127512" indent="0">
              <a:buNone/>
              <a:defRPr sz="1800" b="1"/>
            </a:lvl7pPr>
            <a:lvl8pPr marL="3648764" indent="0">
              <a:buNone/>
              <a:defRPr sz="1800" b="1"/>
            </a:lvl8pPr>
            <a:lvl9pPr marL="4170015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4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66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90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74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5" y="6474804"/>
            <a:ext cx="663576" cy="720080"/>
          </a:xfrm>
          <a:prstGeom prst="rect">
            <a:avLst/>
          </a:prstGeom>
        </p:spPr>
        <p:txBody>
          <a:bodyPr vert="horz" lIns="104251" tIns="52125" rIns="104251" bIns="52125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98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4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4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252" indent="0">
              <a:buNone/>
              <a:defRPr sz="1400"/>
            </a:lvl2pPr>
            <a:lvl3pPr marL="1042504" indent="0">
              <a:buNone/>
              <a:defRPr sz="1100"/>
            </a:lvl3pPr>
            <a:lvl4pPr marL="1563756" indent="0">
              <a:buNone/>
              <a:defRPr sz="1000"/>
            </a:lvl4pPr>
            <a:lvl5pPr marL="2085008" indent="0">
              <a:buNone/>
              <a:defRPr sz="1000"/>
            </a:lvl5pPr>
            <a:lvl6pPr marL="2606259" indent="0">
              <a:buNone/>
              <a:defRPr sz="1000"/>
            </a:lvl6pPr>
            <a:lvl7pPr marL="3127512" indent="0">
              <a:buNone/>
              <a:defRPr sz="1000"/>
            </a:lvl7pPr>
            <a:lvl8pPr marL="3648764" indent="0">
              <a:buNone/>
              <a:defRPr sz="1000"/>
            </a:lvl8pPr>
            <a:lvl9pPr marL="417001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8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5" y="540274"/>
            <a:ext cx="8588251" cy="1224136"/>
          </a:xfrm>
          <a:prstGeom prst="rect">
            <a:avLst/>
          </a:prstGeom>
        </p:spPr>
        <p:txBody>
          <a:bodyPr vert="horz" lIns="104251" tIns="52125" rIns="104251" bIns="52125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15" y="1764295"/>
            <a:ext cx="8588251" cy="5331830"/>
          </a:xfrm>
          <a:prstGeom prst="rect">
            <a:avLst/>
          </a:prstGeom>
        </p:spPr>
        <p:txBody>
          <a:bodyPr vert="horz" lIns="104251" tIns="52125" rIns="104251" bIns="52125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5"/>
            <a:ext cx="2495127" cy="402567"/>
          </a:xfrm>
          <a:prstGeom prst="rect">
            <a:avLst/>
          </a:prstGeom>
        </p:spPr>
        <p:txBody>
          <a:bodyPr vert="horz" lIns="104251" tIns="52125" rIns="104251" bIns="521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175"/>
            <a:ext cx="3386243" cy="402567"/>
          </a:xfrm>
          <a:prstGeom prst="rect">
            <a:avLst/>
          </a:prstGeom>
        </p:spPr>
        <p:txBody>
          <a:bodyPr vert="horz" lIns="104251" tIns="52125" rIns="104251" bIns="521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3" y="6660951"/>
            <a:ext cx="724718" cy="696626"/>
          </a:xfrm>
          <a:prstGeom prst="rect">
            <a:avLst/>
          </a:prstGeom>
        </p:spPr>
        <p:txBody>
          <a:bodyPr vert="horz" lIns="104251" tIns="52125" rIns="104251" bIns="52125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3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 dt="0"/>
  <p:txStyles>
    <p:titleStyle>
      <a:lvl1pPr algn="l" defTabSz="1042504" rtl="0" eaLnBrk="1" latinLnBrk="0" hangingPunct="1">
        <a:lnSpc>
          <a:spcPts val="5197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3346" indent="0" algn="l" defTabSz="1042504" rtl="0" eaLnBrk="1" latinLnBrk="0" hangingPunct="1">
        <a:spcBef>
          <a:spcPct val="20000"/>
        </a:spcBef>
        <a:buFont typeface="+mj-lt"/>
        <a:buNone/>
        <a:defRPr sz="37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3346" indent="0" algn="l" defTabSz="1042504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2412" indent="-260212" algn="l" defTabSz="1042504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60171" algn="just" defTabSz="1042504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4340" indent="0" algn="l" defTabSz="1042504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6886" indent="-260626" algn="l" defTabSz="104250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137" indent="-260626" algn="l" defTabSz="104250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390" indent="-260626" algn="l" defTabSz="104250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642" indent="-260626" algn="l" defTabSz="104250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252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504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756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008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259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512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764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015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00149" y="2193123"/>
            <a:ext cx="9089390" cy="161902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1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УПРАВЛЕНИЕ ФЕДЕРАЛЬНОЙ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НАЛОГОВОЙ СЛУЖБЫ ПО АЛТАЙСКОМУ КРАЮ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37190" y="4212679"/>
            <a:ext cx="9520978" cy="1488182"/>
          </a:xfrm>
        </p:spPr>
        <p:txBody>
          <a:bodyPr>
            <a:normAutofit fontScale="32500" lnSpcReduction="20000"/>
          </a:bodyPr>
          <a:lstStyle/>
          <a:p>
            <a:pPr>
              <a:spcBef>
                <a:spcPct val="50000"/>
              </a:spcBef>
            </a:pPr>
            <a:r>
              <a:rPr lang="ru-RU" altLang="ru-RU" sz="9600" b="1" dirty="0">
                <a:latin typeface="Times New Roman" pitchFamily="18" charset="0"/>
                <a:cs typeface="Times New Roman" pitchFamily="18" charset="0"/>
              </a:rPr>
              <a:t>«Изменения в законодательстве по страховым взносам с 2021 года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spcBef>
                <a:spcPct val="50000"/>
              </a:spcBef>
            </a:pPr>
            <a:r>
              <a:rPr lang="ru-RU" alt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endParaRPr lang="ru-RU" sz="3000" dirty="0">
              <a:solidFill>
                <a:schemeClr val="tx1"/>
              </a:solidFill>
              <a:latin typeface="PF Din Text Cond Pro Medium" pitchFamily="2" charset="0"/>
            </a:endParaRPr>
          </a:p>
        </p:txBody>
      </p:sp>
      <p:pic>
        <p:nvPicPr>
          <p:cNvPr id="6153" name="Picture 9" descr="триколор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1001172"/>
            <a:ext cx="462267" cy="810386"/>
          </a:xfrm>
          <a:prstGeom prst="rect">
            <a:avLst/>
          </a:prstGeom>
          <a:noFill/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299454" y="5717209"/>
            <a:ext cx="8067425" cy="122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77" tIns="52137" rIns="104277" bIns="52137" numCol="1" anchor="t" anchorCtr="0" compatLnSpc="1">
            <a:prstTxWarp prst="textNoShape">
              <a:avLst/>
            </a:prstTxWarp>
          </a:bodyPr>
          <a:lstStyle/>
          <a:p>
            <a:pPr algn="ctr" defTabSz="1044684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sz="3700" kern="0" dirty="0">
              <a:latin typeface="PF Din Text Cond Pro Medium" pitchFamily="2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942889" y="5325155"/>
            <a:ext cx="9089390" cy="161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algn="ctr" defTabSz="10428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Главный государственный инспектор отдела налогообложения доходов физических лиц и администрирования страховых взносов УФНС России по Алтайскому краю</a:t>
            </a:r>
          </a:p>
          <a:p>
            <a:pPr algn="ctr" defTabSz="10428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Жданова Анна Анатольевна</a:t>
            </a:r>
          </a:p>
        </p:txBody>
      </p:sp>
    </p:spTree>
  </p:cSld>
  <p:clrMapOvr>
    <a:masterClrMapping/>
  </p:clrMapOvr>
  <p:transition spd="slow" advClick="0" advTm="10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440" y="5272090"/>
            <a:ext cx="568325" cy="214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1398588"/>
            <a:ext cx="12827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4463" y="153937"/>
            <a:ext cx="10274300" cy="7259688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82205" y="3544779"/>
            <a:ext cx="9144000" cy="538593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99367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4" name="AutoShape 10" descr="https://cdn3.iconfinder.com/data/icons/pretty-office-part-1/256/alarm-512.png"/>
          <p:cNvSpPr>
            <a:spLocks noChangeAspect="1" noChangeArrowheads="1"/>
          </p:cNvSpPr>
          <p:nvPr/>
        </p:nvSpPr>
        <p:spPr bwMode="auto">
          <a:xfrm>
            <a:off x="155578" y="-144460"/>
            <a:ext cx="304800" cy="304801"/>
          </a:xfrm>
          <a:prstGeom prst="rect">
            <a:avLst/>
          </a:prstGeom>
          <a:noFill/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56" name="AutoShape 12" descr="https://cdn3.iconfinder.com/data/icons/pretty-office-part-1/256/alarm-512.png"/>
          <p:cNvSpPr>
            <a:spLocks noChangeAspect="1" noChangeArrowheads="1"/>
          </p:cNvSpPr>
          <p:nvPr/>
        </p:nvSpPr>
        <p:spPr bwMode="auto">
          <a:xfrm>
            <a:off x="155578" y="-144460"/>
            <a:ext cx="304800" cy="304801"/>
          </a:xfrm>
          <a:prstGeom prst="rect">
            <a:avLst/>
          </a:prstGeom>
          <a:noFill/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618508" y="1508427"/>
            <a:ext cx="6482648" cy="5440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t"/>
          <a:lstStyle/>
          <a:p>
            <a:pPr algn="ctr"/>
            <a:endParaRPr lang="ru-RU" sz="1900" dirty="0">
              <a:solidFill>
                <a:srgbClr val="004A82"/>
              </a:solidFill>
              <a:latin typeface="+mj-lt"/>
            </a:endParaRP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Название 2"/>
          <p:cNvSpPr>
            <a:spLocks noGrp="1"/>
          </p:cNvSpPr>
          <p:nvPr>
            <p:ph type="title"/>
          </p:nvPr>
        </p:nvSpPr>
        <p:spPr>
          <a:xfrm>
            <a:off x="846107" y="540271"/>
            <a:ext cx="8928993" cy="968156"/>
          </a:xfrm>
        </p:spPr>
        <p:txBody>
          <a:bodyPr>
            <a:noAutofit/>
          </a:bodyPr>
          <a:lstStyle/>
          <a:p>
            <a:pPr lvl="2" algn="ctr" defTabSz="1219104" rt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Форма отчетности по страховым взносам</a:t>
            </a:r>
          </a:p>
        </p:txBody>
      </p:sp>
      <p:pic>
        <p:nvPicPr>
          <p:cNvPr id="12" name="Picture 13" descr="новый герб обводка 35x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7140" y="212283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94172" y="1508427"/>
            <a:ext cx="9361040" cy="56565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10196" y="1555773"/>
            <a:ext cx="8496944" cy="581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239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- Утверждена - Приказом ФНС России от 18.09.2019 N ММВ-7-11/470@ (ред. от 15.10.2020 № ЕД-7-11/751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@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 defTabSz="914239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just" defTabSz="914239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- Применяется - с отчетности за 2020 год</a:t>
            </a:r>
          </a:p>
          <a:p>
            <a:pPr indent="450770" algn="just" defTabSz="914239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just" defTabSz="914239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- Срок сдачи - не позднее 30-го числа месяца, следующего за расчетным (отчетным) периодом</a:t>
            </a:r>
          </a:p>
          <a:p>
            <a:pPr indent="450770" algn="just" defTabSz="914239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just" defTabSz="914239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- Плательщики, у которых численность физических лиц, в пользу которых начислены выплаты и иные вознаграждения, за расчетный (отчетный) период превышает 10 человек, представляют расчеты в электронной форме.</a:t>
            </a:r>
          </a:p>
          <a:p>
            <a:pPr algn="just" defTabSz="914239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indent="450770" algn="just" defTabSz="914239" fontAlgn="base">
              <a:spcBef>
                <a:spcPct val="0"/>
              </a:spcBef>
              <a:spcAft>
                <a:spcPct val="0"/>
              </a:spcAft>
            </a:pPr>
            <a:endParaRPr lang="ru-RU" sz="1800" dirty="0"/>
          </a:p>
          <a:p>
            <a:pPr indent="450770" algn="just" defTabSz="914239" fontAlgn="base">
              <a:spcBef>
                <a:spcPct val="0"/>
              </a:spcBef>
              <a:spcAft>
                <a:spcPct val="0"/>
              </a:spcAft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956" y="2354041"/>
            <a:ext cx="2161034" cy="96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639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9883204" y="6661154"/>
            <a:ext cx="576834" cy="696913"/>
          </a:xfrm>
          <a:prstGeom prst="rect">
            <a:avLst/>
          </a:prstGeom>
        </p:spPr>
        <p:txBody>
          <a:bodyPr lIns="104306" tIns="52153" rIns="104306" bIns="52153"/>
          <a:lstStyle/>
          <a:p>
            <a:pPr>
              <a:defRPr/>
            </a:pPr>
            <a:fld id="{09DC88F8-AE9C-4F18-93F6-582191167B6B}" type="slidenum">
              <a:rPr lang="ru-RU" b="1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1" name="Заголовок 11"/>
          <p:cNvSpPr>
            <a:spLocks noGrp="1"/>
          </p:cNvSpPr>
          <p:nvPr>
            <p:ph type="title"/>
          </p:nvPr>
        </p:nvSpPr>
        <p:spPr bwMode="auto">
          <a:xfrm>
            <a:off x="715056" y="324247"/>
            <a:ext cx="9343424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defTabSz="1043056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800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Среднесписочная численность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810196" y="972319"/>
            <a:ext cx="9361039" cy="612068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610396" y="3780631"/>
            <a:ext cx="1296144" cy="5040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666181" y="684286"/>
            <a:ext cx="7632847" cy="1440161"/>
          </a:xfrm>
        </p:spPr>
        <p:txBody>
          <a:bodyPr>
            <a:normAutofit/>
          </a:bodyPr>
          <a:lstStyle/>
          <a:p>
            <a:pPr lvl="2" algn="ctr" defTabSz="1219104" rt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Предельная величина базы на 2021 год</a:t>
            </a:r>
          </a:p>
        </p:txBody>
      </p:sp>
      <p:sp>
        <p:nvSpPr>
          <p:cNvPr id="82954" name="AutoShape 10" descr="https://cdn3.iconfinder.com/data/icons/pretty-office-part-1/256/alarm-512.png"/>
          <p:cNvSpPr>
            <a:spLocks noChangeAspect="1" noChangeArrowheads="1"/>
          </p:cNvSpPr>
          <p:nvPr/>
        </p:nvSpPr>
        <p:spPr bwMode="auto">
          <a:xfrm>
            <a:off x="155578" y="-144460"/>
            <a:ext cx="304800" cy="304801"/>
          </a:xfrm>
          <a:prstGeom prst="rect">
            <a:avLst/>
          </a:prstGeom>
          <a:noFill/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56" name="AutoShape 12" descr="https://cdn3.iconfinder.com/data/icons/pretty-office-part-1/256/alarm-512.png"/>
          <p:cNvSpPr>
            <a:spLocks noChangeAspect="1" noChangeArrowheads="1"/>
          </p:cNvSpPr>
          <p:nvPr/>
        </p:nvSpPr>
        <p:spPr bwMode="auto">
          <a:xfrm>
            <a:off x="155578" y="-144460"/>
            <a:ext cx="304800" cy="304801"/>
          </a:xfrm>
          <a:prstGeom prst="rect">
            <a:avLst/>
          </a:prstGeom>
          <a:noFill/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314252" y="1692399"/>
            <a:ext cx="8786904" cy="5544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t"/>
          <a:lstStyle/>
          <a:p>
            <a:pPr marL="457120" indent="-457120"/>
            <a:endParaRPr lang="ru-RU" sz="2400" dirty="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18309" y="3060551"/>
            <a:ext cx="7704855" cy="3600400"/>
          </a:xfrm>
          <a:prstGeom prst="rect">
            <a:avLst/>
          </a:prstGeom>
        </p:spPr>
        <p:txBody>
          <a:bodyPr vert="horz" wrap="square" lIns="104287" tIns="52144" rIns="104287" bIns="52144" rtlCol="0" anchor="ctr">
            <a:normAutofit/>
          </a:bodyPr>
          <a:lstStyle/>
          <a:p>
            <a:pPr defTabSz="1042872">
              <a:spcBef>
                <a:spcPct val="0"/>
              </a:spcBef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2285" y="2916535"/>
            <a:ext cx="8136904" cy="3672408"/>
          </a:xfrm>
          <a:prstGeom prst="rect">
            <a:avLst/>
          </a:prstGeom>
        </p:spPr>
        <p:txBody>
          <a:bodyPr vert="horz" wrap="square" lIns="104287" tIns="52144" rIns="104287" bIns="52144" rtlCol="0" anchor="ctr">
            <a:normAutofit/>
          </a:bodyPr>
          <a:lstStyle/>
          <a:p>
            <a:pPr defTabSz="1042872">
              <a:spcBef>
                <a:spcPct val="0"/>
              </a:spcBef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4293" y="2916535"/>
            <a:ext cx="7704855" cy="4032448"/>
          </a:xfrm>
          <a:prstGeom prst="rect">
            <a:avLst/>
          </a:prstGeom>
        </p:spPr>
        <p:txBody>
          <a:bodyPr vert="horz" wrap="square" lIns="104287" tIns="52144" rIns="104287" bIns="52144" rtlCol="0" anchor="ctr">
            <a:normAutofit/>
          </a:bodyPr>
          <a:lstStyle/>
          <a:p>
            <a:pPr defTabSz="1042872">
              <a:spcBef>
                <a:spcPct val="0"/>
              </a:spcBef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314252" y="-291873"/>
            <a:ext cx="7920880" cy="926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spAutoFit/>
          </a:bodyPr>
          <a:lstStyle/>
          <a:p>
            <a:pPr indent="450770" defTabSz="914239" fontAlgn="base">
              <a:spcBef>
                <a:spcPct val="0"/>
              </a:spcBef>
              <a:spcAft>
                <a:spcPct val="0"/>
              </a:spcAft>
            </a:pPr>
            <a:endParaRPr lang="ru-RU" sz="3600" b="1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50770" defTabSz="914239" fontAlgn="base">
              <a:spcBef>
                <a:spcPct val="0"/>
              </a:spcBef>
              <a:spcAft>
                <a:spcPct val="0"/>
              </a:spcAft>
            </a:pPr>
            <a:endParaRPr lang="ru-RU" sz="3200" b="1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50770" defTabSz="914239" fontAlgn="base">
              <a:spcBef>
                <a:spcPct val="0"/>
              </a:spcBef>
              <a:spcAft>
                <a:spcPct val="0"/>
              </a:spcAft>
            </a:pPr>
            <a:endParaRPr lang="ru-RU" sz="3200" b="1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50770" defTabSz="914239" fontAlgn="base">
              <a:spcBef>
                <a:spcPct val="0"/>
              </a:spcBef>
              <a:spcAft>
                <a:spcPct val="0"/>
              </a:spcAft>
            </a:pPr>
            <a:endParaRPr lang="ru-RU" sz="3200" b="1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50770" defTabSz="914239" fontAlgn="base">
              <a:spcBef>
                <a:spcPct val="0"/>
              </a:spcBef>
              <a:spcAft>
                <a:spcPct val="0"/>
              </a:spcAft>
            </a:pPr>
            <a:endParaRPr lang="ru-RU" sz="3200" b="1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50770" defTabSz="914239" fontAlgn="base">
              <a:spcBef>
                <a:spcPct val="0"/>
              </a:spcBef>
              <a:spcAft>
                <a:spcPct val="0"/>
              </a:spcAft>
            </a:pPr>
            <a:endParaRPr lang="ru-RU" sz="3200" b="1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50770" defTabSz="914239" fontAlgn="base">
              <a:spcBef>
                <a:spcPct val="0"/>
              </a:spcBef>
              <a:spcAft>
                <a:spcPct val="0"/>
              </a:spcAft>
            </a:pPr>
            <a:endParaRPr lang="ru-RU" sz="3200" b="1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50770" defTabSz="914239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СВ на ОПС – 1 465 000 руб.                              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(превышение облагается по ставке 10%)</a:t>
            </a:r>
          </a:p>
          <a:p>
            <a:pPr indent="450770" defTabSz="914239" fontAlgn="base">
              <a:spcBef>
                <a:spcPct val="0"/>
              </a:spcBef>
              <a:spcAft>
                <a:spcPct val="0"/>
              </a:spcAft>
            </a:pPr>
            <a:endParaRPr lang="ru-RU" sz="3200" b="1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50770" defTabSz="914239" fontAlgn="base">
              <a:spcBef>
                <a:spcPct val="0"/>
              </a:spcBef>
              <a:spcAft>
                <a:spcPct val="0"/>
              </a:spcAft>
            </a:pPr>
            <a:endParaRPr lang="ru-RU" sz="3200" b="1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50770" defTabSz="914239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СВ на ФСС – 966 000 руб.</a:t>
            </a:r>
          </a:p>
          <a:p>
            <a:pPr indent="450770" defTabSz="914239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50770" defTabSz="914239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(Постановление Правительства РФ от 26.11.2020 № 1935)</a:t>
            </a:r>
          </a:p>
          <a:p>
            <a:pPr indent="450770" defTabSz="914239" fontAlgn="base">
              <a:spcBef>
                <a:spcPct val="0"/>
              </a:spcBef>
              <a:spcAft>
                <a:spcPct val="0"/>
              </a:spcAft>
            </a:pPr>
            <a:endParaRPr lang="ru-RU" sz="3600" b="1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50770" defTabSz="914239" fontAlgn="base">
              <a:spcBef>
                <a:spcPct val="0"/>
              </a:spcBef>
              <a:spcAft>
                <a:spcPct val="0"/>
              </a:spcAft>
            </a:pPr>
            <a:endParaRPr lang="ru-RU" sz="3600" b="1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50770" defTabSz="914239" fontAlgn="base">
              <a:spcBef>
                <a:spcPct val="0"/>
              </a:spcBef>
              <a:spcAft>
                <a:spcPct val="0"/>
              </a:spcAft>
            </a:pPr>
            <a:endParaRPr lang="ru-RU" sz="3600" b="1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50770" defTabSz="914239" fontAlgn="base">
              <a:spcBef>
                <a:spcPct val="0"/>
              </a:spcBef>
              <a:spcAft>
                <a:spcPct val="0"/>
              </a:spcAft>
            </a:pPr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70" defTabSz="914239" fontAlgn="base">
              <a:spcBef>
                <a:spcPct val="0"/>
              </a:spcBef>
              <a:spcAft>
                <a:spcPct val="0"/>
              </a:spcAft>
            </a:pPr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740" y="799329"/>
            <a:ext cx="2219685" cy="1653031"/>
          </a:xfrm>
          <a:prstGeom prst="rect">
            <a:avLst/>
          </a:prstGeom>
        </p:spPr>
      </p:pic>
      <p:sp>
        <p:nvSpPr>
          <p:cNvPr id="23" name="Половина рамки 22"/>
          <p:cNvSpPr/>
          <p:nvPr/>
        </p:nvSpPr>
        <p:spPr>
          <a:xfrm rot="13152975">
            <a:off x="824124" y="4764903"/>
            <a:ext cx="298166" cy="974898"/>
          </a:xfrm>
          <a:prstGeom prst="halfFrame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оловина рамки 23"/>
          <p:cNvSpPr/>
          <p:nvPr/>
        </p:nvSpPr>
        <p:spPr>
          <a:xfrm rot="13430772">
            <a:off x="840945" y="3103925"/>
            <a:ext cx="305443" cy="964338"/>
          </a:xfrm>
          <a:prstGeom prst="halfFrame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39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635" y="525463"/>
            <a:ext cx="9600133" cy="873338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700" cap="none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Контрольные соотношения</a:t>
            </a:r>
            <a:endParaRPr lang="ru-RU" sz="37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883204" y="6804968"/>
            <a:ext cx="432048" cy="604024"/>
          </a:xfrm>
          <a:prstGeom prst="rect">
            <a:avLst/>
          </a:prstGeom>
        </p:spPr>
        <p:txBody>
          <a:bodyPr lIns="104287" tIns="52144" rIns="104287" bIns="52144"/>
          <a:lstStyle/>
          <a:p>
            <a:pPr>
              <a:defRPr/>
            </a:pPr>
            <a:fld id="{C4302726-9CA5-4A79-BAD6-63E6FF67755A}" type="slidenum">
              <a:rPr lang="ru-RU" b="1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9269" y="1620393"/>
            <a:ext cx="3539320" cy="17281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4287" tIns="52144" rIns="104287" bIns="52144" anchor="ctr"/>
          <a:lstStyle/>
          <a:p>
            <a:pPr lvl="0"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заработная плата по каждому сотруднику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90716" y="1548384"/>
            <a:ext cx="4032448" cy="17488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4287" tIns="52144" rIns="104287" bIns="52144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PF Din Text Cond Pro Medium" pitchFamily="2" charset="0"/>
            </a:endParaRPr>
          </a:p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МРОТ</a:t>
            </a:r>
            <a:endParaRPr lang="ru-RU" sz="29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10196" y="3780633"/>
            <a:ext cx="3456384" cy="172819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287" tIns="52144" rIns="104287" bIns="52144"/>
          <a:lstStyle/>
          <a:p>
            <a:pPr lvl="0" algn="ctr"/>
            <a:endParaRPr lang="ru-RU" dirty="0">
              <a:solidFill>
                <a:schemeClr val="accent6">
                  <a:lumMod val="75000"/>
                </a:schemeClr>
              </a:solidFill>
              <a:latin typeface="PF Din Text Cond Pro Medium" pitchFamily="2" charset="0"/>
            </a:endParaRPr>
          </a:p>
          <a:p>
            <a:pPr lvl="0" algn="ct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PF Din Text Cond Pro Medium" pitchFamily="2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заработная плата по каждому сотруднику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90717" y="3780632"/>
            <a:ext cx="4104456" cy="187220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287" tIns="52144" rIns="104287" bIns="52144"/>
          <a:lstStyle/>
          <a:p>
            <a:pPr lvl="0" algn="ctr">
              <a:lnSpc>
                <a:spcPct val="90000"/>
              </a:lnSpc>
              <a:spcAft>
                <a:spcPct val="3500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уровня заработной платы по соответствующему виду экономической деятельности по региону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оловина рамки 13"/>
          <p:cNvSpPr/>
          <p:nvPr/>
        </p:nvSpPr>
        <p:spPr>
          <a:xfrm rot="19373955">
            <a:off x="4881366" y="2297263"/>
            <a:ext cx="504341" cy="5492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338589" y="4644727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338587" y="4212679"/>
            <a:ext cx="1008113" cy="432048"/>
          </a:xfrm>
          <a:prstGeom prst="rect">
            <a:avLst/>
          </a:prstGeom>
        </p:spPr>
        <p:txBody>
          <a:bodyPr vert="horz" wrap="square" lIns="104287" tIns="52144" rIns="104287" bIns="52144" rtlCol="0" anchor="ctr">
            <a:noAutofit/>
          </a:bodyPr>
          <a:lstStyle/>
          <a:p>
            <a:pPr defTabSz="1042872">
              <a:spcBef>
                <a:spcPct val="0"/>
              </a:spcBef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ниже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6181" y="6372919"/>
            <a:ext cx="7344816" cy="648072"/>
          </a:xfrm>
          <a:prstGeom prst="rect">
            <a:avLst/>
          </a:prstGeom>
        </p:spPr>
        <p:txBody>
          <a:bodyPr vert="horz" wrap="square" lIns="104287" tIns="52144" rIns="104287" bIns="52144" rtlCol="0" anchor="ctr">
            <a:normAutofit fontScale="92500" lnSpcReduction="20000"/>
          </a:bodyPr>
          <a:lstStyle/>
          <a:p>
            <a:pPr defTabSz="1042872">
              <a:spcBef>
                <a:spcPct val="0"/>
              </a:spcBef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173" y="6372919"/>
            <a:ext cx="7704855" cy="576064"/>
          </a:xfrm>
          <a:prstGeom prst="rect">
            <a:avLst/>
          </a:prstGeom>
        </p:spPr>
        <p:txBody>
          <a:bodyPr vert="horz" wrap="square" lIns="104287" tIns="52144" rIns="104287" bIns="52144" rtlCol="0" anchor="ctr">
            <a:normAutofit fontScale="77500" lnSpcReduction="20000"/>
          </a:bodyPr>
          <a:lstStyle/>
          <a:p>
            <a:pPr defTabSz="1042872">
              <a:spcBef>
                <a:spcPct val="0"/>
              </a:spcBef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94172" y="5940872"/>
            <a:ext cx="9433048" cy="1384978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Уведомление по данным контрольным соотношениям направляться в адрес налогоплательщика. Таким образом, налогоплательщик  извещается о том, что у него имеется определенный налоговый риск, характеризующий низкий уровень заработной платы.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38588" y="1692399"/>
            <a:ext cx="1512168" cy="432048"/>
          </a:xfrm>
          <a:prstGeom prst="rect">
            <a:avLst/>
          </a:prstGeom>
        </p:spPr>
        <p:txBody>
          <a:bodyPr vert="horz" wrap="square" lIns="104287" tIns="52144" rIns="104287" bIns="52144" rtlCol="0" anchor="ctr">
            <a:noAutofit/>
          </a:bodyPr>
          <a:lstStyle/>
          <a:p>
            <a:pPr defTabSz="1042872">
              <a:spcBef>
                <a:spcPct val="0"/>
              </a:spcBef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меньше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ED91C-4A3F-4214-BED7-F1A31089BBAC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 bwMode="auto">
          <a:xfrm>
            <a:off x="6694050" y="6083004"/>
            <a:ext cx="1574596" cy="103209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200000" rev="0"/>
            </a:camera>
            <a:lightRig rig="threePt" dir="t"/>
          </a:scene3d>
        </p:spPr>
        <p:txBody>
          <a:bodyPr vert="horz" wrap="square" lIns="104306" tIns="52153" rIns="104306" bIns="52153" numCol="1" rtlCol="0" anchor="t" anchorCtr="0" compatLnSpc="1">
            <a:prstTxWarp prst="textNoShape">
              <a:avLst/>
            </a:prstTxWarp>
          </a:bodyPr>
          <a:lstStyle/>
          <a:p>
            <a:pPr defTabSz="1044868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6862510" y="6559434"/>
            <a:ext cx="1936869" cy="100182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200000" rev="0"/>
            </a:camera>
            <a:lightRig rig="threePt" dir="t"/>
          </a:scene3d>
        </p:spPr>
        <p:txBody>
          <a:bodyPr vert="horz" wrap="square" lIns="104306" tIns="52153" rIns="104306" bIns="52153" numCol="1" rtlCol="0" anchor="t" anchorCtr="0" compatLnSpc="1">
            <a:prstTxWarp prst="textNoShape">
              <a:avLst/>
            </a:prstTxWarp>
          </a:bodyPr>
          <a:lstStyle/>
          <a:p>
            <a:pPr defTabSz="1044868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7035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635" y="525463"/>
            <a:ext cx="9600133" cy="873338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700" cap="none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МРОТ</a:t>
            </a:r>
            <a:endParaRPr lang="ru-RU" sz="37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883204" y="6804968"/>
            <a:ext cx="432048" cy="604024"/>
          </a:xfrm>
          <a:prstGeom prst="rect">
            <a:avLst/>
          </a:prstGeom>
        </p:spPr>
        <p:txBody>
          <a:bodyPr lIns="104287" tIns="52144" rIns="104287" bIns="52144"/>
          <a:lstStyle/>
          <a:p>
            <a:pPr>
              <a:defRPr/>
            </a:pPr>
            <a:fld id="{C4302726-9CA5-4A79-BAD6-63E6FF67755A}" type="slidenum">
              <a:rPr lang="ru-RU" b="1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997" y="1188343"/>
            <a:ext cx="9271215" cy="56166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4287" tIns="52144" rIns="104287" bIns="52144" anchor="ctr"/>
          <a:lstStyle/>
          <a:p>
            <a:pPr lvl="0"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01.01.2021 года размер        МРОТ  - </a:t>
            </a:r>
          </a:p>
          <a:p>
            <a:pPr lvl="0" algn="ctr"/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12 792 руб.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6181" y="6372919"/>
            <a:ext cx="7344816" cy="648072"/>
          </a:xfrm>
          <a:prstGeom prst="rect">
            <a:avLst/>
          </a:prstGeom>
        </p:spPr>
        <p:txBody>
          <a:bodyPr vert="horz" wrap="square" lIns="104287" tIns="52144" rIns="104287" bIns="52144" rtlCol="0" anchor="ctr">
            <a:normAutofit fontScale="92500" lnSpcReduction="20000"/>
          </a:bodyPr>
          <a:lstStyle/>
          <a:p>
            <a:pPr defTabSz="1042872">
              <a:spcBef>
                <a:spcPct val="0"/>
              </a:spcBef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173" y="6372919"/>
            <a:ext cx="7704855" cy="576064"/>
          </a:xfrm>
          <a:prstGeom prst="rect">
            <a:avLst/>
          </a:prstGeom>
        </p:spPr>
        <p:txBody>
          <a:bodyPr vert="horz" wrap="square" lIns="104287" tIns="52144" rIns="104287" bIns="52144" rtlCol="0" anchor="ctr">
            <a:normAutofit fontScale="77500" lnSpcReduction="20000"/>
          </a:bodyPr>
          <a:lstStyle/>
          <a:p>
            <a:pPr defTabSz="1042872">
              <a:spcBef>
                <a:spcPct val="0"/>
              </a:spcBef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090908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635" y="525463"/>
            <a:ext cx="9600133" cy="446856"/>
          </a:xfrm>
          <a:ln w="38100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700" cap="none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Страховые взносы по 20 коду тарифа</a:t>
            </a:r>
            <a:br>
              <a:rPr lang="ru-RU" sz="3700" cap="none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7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883204" y="6804968"/>
            <a:ext cx="432048" cy="604024"/>
          </a:xfrm>
          <a:prstGeom prst="rect">
            <a:avLst/>
          </a:prstGeom>
        </p:spPr>
        <p:txBody>
          <a:bodyPr lIns="104287" tIns="52144" rIns="104287" bIns="52144"/>
          <a:lstStyle/>
          <a:p>
            <a:pPr>
              <a:defRPr/>
            </a:pPr>
            <a:fld id="{C4302726-9CA5-4A79-BAD6-63E6FF67755A}" type="slidenum">
              <a:rPr lang="ru-RU" b="1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6181" y="6372919"/>
            <a:ext cx="7344816" cy="648072"/>
          </a:xfrm>
          <a:prstGeom prst="rect">
            <a:avLst/>
          </a:prstGeom>
        </p:spPr>
        <p:txBody>
          <a:bodyPr vert="horz" wrap="square" lIns="104287" tIns="52144" rIns="104287" bIns="52144" rtlCol="0" anchor="ctr">
            <a:normAutofit fontScale="92500" lnSpcReduction="20000"/>
          </a:bodyPr>
          <a:lstStyle/>
          <a:p>
            <a:pPr defTabSz="1042872">
              <a:spcBef>
                <a:spcPct val="0"/>
              </a:spcBef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173" y="6372919"/>
            <a:ext cx="7704855" cy="576064"/>
          </a:xfrm>
          <a:prstGeom prst="rect">
            <a:avLst/>
          </a:prstGeom>
        </p:spPr>
        <p:txBody>
          <a:bodyPr vert="horz" wrap="square" lIns="104287" tIns="52144" rIns="104287" bIns="52144" rtlCol="0" anchor="ctr">
            <a:normAutofit fontScale="77500" lnSpcReduction="20000"/>
          </a:bodyPr>
          <a:lstStyle/>
          <a:p>
            <a:pPr defTabSz="1042872">
              <a:spcBef>
                <a:spcPct val="0"/>
              </a:spcBef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6181" y="2052440"/>
            <a:ext cx="943304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выплаты, не превышающие МРОТ в месяц, облагаются взносами по обычным тарифам: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ПФР - 22%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ОМС – 5,1%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ФСС – 2,9%</a:t>
            </a:r>
          </a:p>
          <a:p>
            <a:pPr marL="457200" indent="-457200" algn="just">
              <a:buFontTx/>
              <a:buChar char="-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выплат работнику сверх МРОТ начисляют взносы по пониженным тарифам :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ОПС - 10%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ОМС - 5%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ФСС - 0%</a:t>
            </a:r>
          </a:p>
        </p:txBody>
      </p:sp>
    </p:spTree>
    <p:extLst>
      <p:ext uri="{BB962C8B-B14F-4D97-AF65-F5344CB8AC3E}">
        <p14:creationId xmlns:p14="http://schemas.microsoft.com/office/powerpoint/2010/main" val="330986185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713759"/>
              </p:ext>
            </p:extLst>
          </p:nvPr>
        </p:nvGraphicFramePr>
        <p:xfrm>
          <a:off x="522164" y="828304"/>
          <a:ext cx="9433048" cy="6048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0976" y="207986"/>
            <a:ext cx="9347238" cy="714529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Фиксированные платежи на 2021 год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725586" y="6887403"/>
            <a:ext cx="433144" cy="521587"/>
          </a:xfrm>
          <a:prstGeom prst="rect">
            <a:avLst/>
          </a:prstGeom>
        </p:spPr>
        <p:txBody>
          <a:bodyPr lIns="104306" tIns="52153" rIns="104306" bIns="52153">
            <a:normAutofit fontScale="62500" lnSpcReduction="20000"/>
          </a:bodyPr>
          <a:lstStyle/>
          <a:p>
            <a:pPr>
              <a:defRPr/>
            </a:pPr>
            <a:fld id="{89F613FB-7F27-482F-8FB8-322ABCB8E615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Picture 13" descr="новый герб обводка 35x3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97256" y="210770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0429470"/>
      </p:ext>
    </p:extLst>
  </p:cSld>
  <p:clrMapOvr>
    <a:masterClrMapping/>
  </p:clrMapOvr>
</p:sld>
</file>

<file path=ppt/theme/theme1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37568</TotalTime>
  <Words>351</Words>
  <Application>Microsoft Office PowerPoint</Application>
  <PresentationFormat>Произвольный</PresentationFormat>
  <Paragraphs>77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PF Din Text Cond Pro Medium</vt:lpstr>
      <vt:lpstr>Times New Roman</vt:lpstr>
      <vt:lpstr>1_Present_FNS2012_A4</vt:lpstr>
      <vt:lpstr> УПРАВЛЕНИЕ ФЕДЕРАЛЬНОЙ НАЛОГОВОЙ СЛУЖБЫ ПО АЛТАЙСКОМУ КРАЮ</vt:lpstr>
      <vt:lpstr>Форма отчетности по страховым взносам</vt:lpstr>
      <vt:lpstr>Среднесписочная численность</vt:lpstr>
      <vt:lpstr>Предельная величина базы на 2021 год</vt:lpstr>
      <vt:lpstr>Контрольные соотношения</vt:lpstr>
      <vt:lpstr>Презентация PowerPoint</vt:lpstr>
      <vt:lpstr>МРОТ</vt:lpstr>
      <vt:lpstr>Страховые взносы по 20 коду тарифа </vt:lpstr>
      <vt:lpstr>Фиксированные платежи на 2021 год</vt:lpstr>
      <vt:lpstr>Презентация PowerPoint</vt:lpstr>
    </vt:vector>
  </TitlesOfParts>
  <Company>Kraftway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A AA</cp:lastModifiedBy>
  <cp:revision>2865</cp:revision>
  <cp:lastPrinted>2018-10-10T15:58:07Z</cp:lastPrinted>
  <dcterms:created xsi:type="dcterms:W3CDTF">2013-04-18T07:19:29Z</dcterms:created>
  <dcterms:modified xsi:type="dcterms:W3CDTF">2021-02-15T07:49:44Z</dcterms:modified>
</cp:coreProperties>
</file>