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99ECE-E780-7294-148F-25C5F0441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EF15D0-F3BA-24E5-5D1C-ACE5F0D4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D7FB71-6EC3-D336-6E9A-A1B912A1F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12F6AE-D36D-0431-93E5-2D0A3A9B6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7F13F7-5B43-EADF-B3D3-865BE5601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1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3AA8C-BE00-39F3-1D00-6B4A3A9A1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F7B54E6-1BEF-54C3-B1E2-7DE33CAA7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6A645D-4A97-0F3C-FEE1-1AB81691E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FCF8F-1F75-69EC-D49C-1BAAD8AB8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045A85-0EE1-75EA-F077-F5C2ACD4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9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C7E186-FC28-2B0B-E05F-B51364ECD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D7CF52-039E-6BAA-0AB6-5349E9FFE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C26F9F-BD98-14BC-77D8-11D1DFAB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220633-0219-CCB8-4280-85E80501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E9C7E1-7762-5FD3-AF29-11838C98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3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E34BE4-571A-AD21-D2AB-7BA94DAC6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E39941-447A-D3B8-2120-BBDC76BA7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E4B94F-3A3E-17D3-872D-6E4B2249D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FE3D16-C308-404A-79A3-761AA95C7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1A86BD-2430-BB6F-D289-61EF0754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60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533A1-B709-0415-B53E-96977ED6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AA9F3D-A839-2A1A-EF1E-36BF7D0EE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FFF2B-4C5C-4EFC-8323-C0302AFE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D90970-1F3B-C4DC-34F6-3B682E094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0967A6-C408-2B4D-79B6-7FE71CF4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06708-4520-EE13-CDE6-4D3BCDC3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ED231D-A644-85F8-5EC3-2786A5BE0D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2DE681-654D-1364-DA67-EC17E2362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E3B958-B5D0-78E6-0BFD-9C4800FB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1E1C9E-2B90-A170-07E0-432AB91A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E297BD-30CC-B2D2-EEFB-B166555F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16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DDB53-DBE7-F8A7-BDF9-D5A9E82CB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C997D2-F947-18F9-9A35-ABE2EC70E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78322A-16FC-6990-EE3A-5D90786846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55E06B1-E8F4-488B-0E85-D40B2AE5D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5391C9-5A09-0BA3-35F3-EC4A29E33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F501D2F-FB47-9BA2-B7D6-BA7E9547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E6C1BFF-D0C4-9744-F54E-CACB993A3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4B0FACC-2344-1506-EC41-2BE53B415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99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B1A72-D885-537E-75C3-38130AB58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25D61E-A0A1-D013-6C1C-0797B2E4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F41A15-1DBF-E926-04E4-96B4F21F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768302-A82A-387B-1958-12766ACA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9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E2038CC-14A7-9167-7B4E-6F0580C2E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04829E-A87B-CC81-AB61-9D7CFB0A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A2C02D7-125E-5065-91BD-4FB0BEF27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91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804C3-0754-1565-433F-1D28B5AC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EB22F6-6942-7895-284F-7CDABC3B3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D781383-C5A0-AD8C-F75D-BC12DF2C2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C1ED99-18CF-FAF7-8881-F88391E5C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2620BD-AAF5-74DB-952B-41D817442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A55764-8F95-A8CF-E652-A133CBB9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98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3FE972-A85D-707D-D209-411AA6CEE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07DBC4-526B-49C3-1618-5650358A5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31F7B5-D342-A9F8-789A-F9FB5FC4C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0E2998-2F79-72CC-26E6-2E76331F2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9A1E98-1FB1-3791-B685-1A689D295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0D74A8-8C57-39B4-A373-ACA2D9000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2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A658E-1A90-286C-DCE5-8754E251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F69199-90DF-1EB2-8A73-49852D0E0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0ECC84-5756-C65C-E400-D67A6421E7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65079-503B-4007-93FB-3DD6058A45D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40014B-DA18-00FE-F8B9-E4F66B8EF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8CA672-131C-DBAB-9D13-084DEFF64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C7C61-9BFE-4960-A163-73FE5373F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8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90E5D-8133-9574-52A7-411C489D9D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8662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0CBF3E3-12BB-644D-F8BA-E300D41E65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0567386" y="5257799"/>
            <a:ext cx="10061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152D462A-2589-EBC4-0B80-D607198624D4}"/>
              </a:ext>
            </a:extLst>
          </p:cNvPr>
          <p:cNvSpPr/>
          <p:nvPr/>
        </p:nvSpPr>
        <p:spPr>
          <a:xfrm>
            <a:off x="1633492" y="385024"/>
            <a:ext cx="8495930" cy="183991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ВИЧ-инфекция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 </a:t>
            </a:r>
            <a:r>
              <a:rPr lang="ru-RU" b="1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-</a:t>
            </a:r>
            <a:r>
              <a:rPr lang="ru-RU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 медленно прогрессирующее инфекционное заболевание, возникающее вследствие заражения вирусом иммунодефицита человека. </a:t>
            </a:r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E94AF21-D2D1-769C-4F78-B25D8C994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8013" y="3127824"/>
            <a:ext cx="3272900" cy="2152834"/>
          </a:xfrm>
          <a:prstGeom prst="rect">
            <a:avLst/>
          </a:prstGeom>
        </p:spPr>
      </p:pic>
      <p:sp>
        <p:nvSpPr>
          <p:cNvPr id="25" name="Волна 24">
            <a:extLst>
              <a:ext uri="{FF2B5EF4-FFF2-40B4-BE49-F238E27FC236}">
                <a16:creationId xmlns:a16="http://schemas.microsoft.com/office/drawing/2014/main" id="{16FEC403-0C88-785A-107A-4B6D30E31884}"/>
              </a:ext>
            </a:extLst>
          </p:cNvPr>
          <p:cNvSpPr/>
          <p:nvPr/>
        </p:nvSpPr>
        <p:spPr>
          <a:xfrm>
            <a:off x="392101" y="1786422"/>
            <a:ext cx="2885242" cy="2152834"/>
          </a:xfrm>
          <a:prstGeom prst="wave">
            <a:avLst>
              <a:gd name="adj1" fmla="val 12500"/>
              <a:gd name="adj2" fmla="val -615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100" b="1" i="0" dirty="0">
                <a:solidFill>
                  <a:srgbClr val="000000"/>
                </a:solidFill>
                <a:effectLst/>
                <a:latin typeface="inherit"/>
              </a:rPr>
              <a:t>Заражение может произойти:</a:t>
            </a:r>
            <a:endParaRPr lang="ru-RU" sz="1100" b="0" i="0" dirty="0">
              <a:solidFill>
                <a:srgbClr val="000000"/>
              </a:solidFill>
              <a:effectLst/>
              <a:latin typeface="inherit"/>
            </a:endParaRPr>
          </a:p>
          <a:p>
            <a:pPr algn="l"/>
            <a:r>
              <a:rPr lang="ru-RU" sz="1100" b="0" i="0" dirty="0">
                <a:solidFill>
                  <a:srgbClr val="000000"/>
                </a:solidFill>
                <a:effectLst/>
                <a:latin typeface="inherit"/>
              </a:rPr>
              <a:t>1.При половом контакте, даже если он был единственным. Риск заражения возрастает у людей:</a:t>
            </a:r>
          </a:p>
          <a:p>
            <a:r>
              <a:rPr lang="ru-RU" sz="11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1)имеющих многочисленные половые связи, особенно случайные или с малознакомыми партнерами</a:t>
            </a:r>
          </a:p>
          <a:p>
            <a:r>
              <a:rPr lang="ru-RU" sz="11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2)уже болеющих венерическими заболеваниями, что облегчает проникновение ВИЧ.</a:t>
            </a:r>
          </a:p>
          <a:p>
            <a:pPr marL="228600" indent="-228600">
              <a:buFontTx/>
              <a:buAutoNum type="arabicPeriod"/>
            </a:pPr>
            <a:endParaRPr lang="ru-RU" sz="1100" dirty="0"/>
          </a:p>
          <a:p>
            <a:pPr marL="228600" indent="-228600" algn="l">
              <a:buAutoNum type="arabicPeriod"/>
            </a:pPr>
            <a:endParaRPr lang="ru-RU" sz="1200" b="0" i="0" dirty="0">
              <a:solidFill>
                <a:srgbClr val="000000"/>
              </a:solidFill>
              <a:effectLst/>
              <a:latin typeface="inherit"/>
            </a:endParaRPr>
          </a:p>
        </p:txBody>
      </p:sp>
      <p:sp>
        <p:nvSpPr>
          <p:cNvPr id="31" name="Волна 30">
            <a:extLst>
              <a:ext uri="{FF2B5EF4-FFF2-40B4-BE49-F238E27FC236}">
                <a16:creationId xmlns:a16="http://schemas.microsoft.com/office/drawing/2014/main" id="{588C5F2A-86C4-8369-E349-97C97D367C37}"/>
              </a:ext>
            </a:extLst>
          </p:cNvPr>
          <p:cNvSpPr/>
          <p:nvPr/>
        </p:nvSpPr>
        <p:spPr>
          <a:xfrm>
            <a:off x="392101" y="3708010"/>
            <a:ext cx="2885242" cy="1595507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2. При переливании зараженной крови или через загрязненные кровью инструменты, при инъекциях, что характерно для наркоманов, употребляющих наркотики внутривенно</a:t>
            </a:r>
            <a:endParaRPr lang="ru-RU" sz="1100" dirty="0"/>
          </a:p>
        </p:txBody>
      </p:sp>
      <p:sp>
        <p:nvSpPr>
          <p:cNvPr id="32" name="Волна 31">
            <a:extLst>
              <a:ext uri="{FF2B5EF4-FFF2-40B4-BE49-F238E27FC236}">
                <a16:creationId xmlns:a16="http://schemas.microsoft.com/office/drawing/2014/main" id="{F895DBB0-8080-B9E3-E2E6-7DCF6271B48E}"/>
              </a:ext>
            </a:extLst>
          </p:cNvPr>
          <p:cNvSpPr/>
          <p:nvPr/>
        </p:nvSpPr>
        <p:spPr>
          <a:xfrm>
            <a:off x="392101" y="5303517"/>
            <a:ext cx="2885242" cy="1500281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3. Возможна передача вируса от матери ребенку во время беременности и родов.</a:t>
            </a:r>
            <a:endParaRPr lang="ru-RU" sz="1100" dirty="0"/>
          </a:p>
        </p:txBody>
      </p:sp>
      <p:sp>
        <p:nvSpPr>
          <p:cNvPr id="33" name="Волна 32">
            <a:extLst>
              <a:ext uri="{FF2B5EF4-FFF2-40B4-BE49-F238E27FC236}">
                <a16:creationId xmlns:a16="http://schemas.microsoft.com/office/drawing/2014/main" id="{FF57CBCD-93F3-C9DD-15D5-62C770962C56}"/>
              </a:ext>
            </a:extLst>
          </p:cNvPr>
          <p:cNvSpPr/>
          <p:nvPr/>
        </p:nvSpPr>
        <p:spPr>
          <a:xfrm>
            <a:off x="7673266" y="2076043"/>
            <a:ext cx="2885242" cy="1684594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100" b="1" i="0" dirty="0">
                <a:solidFill>
                  <a:srgbClr val="000000"/>
                </a:solidFill>
                <a:effectLst/>
                <a:latin typeface="inherit"/>
              </a:rPr>
              <a:t>ВИЧ не передается</a:t>
            </a:r>
            <a:r>
              <a:rPr lang="ru-RU" sz="1100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</a:p>
          <a:p>
            <a:pPr algn="l"/>
            <a:r>
              <a:rPr lang="ru-RU" sz="11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1)через пищу, воду, бытовым путем - при пользовании общей ванной, туалетом, посудой</a:t>
            </a:r>
          </a:p>
        </p:txBody>
      </p:sp>
      <p:sp>
        <p:nvSpPr>
          <p:cNvPr id="34" name="Волна 33">
            <a:extLst>
              <a:ext uri="{FF2B5EF4-FFF2-40B4-BE49-F238E27FC236}">
                <a16:creationId xmlns:a16="http://schemas.microsoft.com/office/drawing/2014/main" id="{3BE0A420-45A1-B85C-FD13-AF50B98D2A4E}"/>
              </a:ext>
            </a:extLst>
          </p:cNvPr>
          <p:cNvSpPr/>
          <p:nvPr/>
        </p:nvSpPr>
        <p:spPr>
          <a:xfrm>
            <a:off x="7682144" y="3546457"/>
            <a:ext cx="2885242" cy="1684594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1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2)не отмечено ни одного случая в мире заражения при уходе за ВИЧ-инфицированными и больными СПИД;</a:t>
            </a:r>
          </a:p>
        </p:txBody>
      </p:sp>
      <p:sp>
        <p:nvSpPr>
          <p:cNvPr id="35" name="Волна 34">
            <a:extLst>
              <a:ext uri="{FF2B5EF4-FFF2-40B4-BE49-F238E27FC236}">
                <a16:creationId xmlns:a16="http://schemas.microsoft.com/office/drawing/2014/main" id="{0F7E9C61-50C5-33BF-8AE8-0FA21AE7BD02}"/>
              </a:ext>
            </a:extLst>
          </p:cNvPr>
          <p:cNvSpPr/>
          <p:nvPr/>
        </p:nvSpPr>
        <p:spPr>
          <a:xfrm>
            <a:off x="7691022" y="5049798"/>
            <a:ext cx="2885242" cy="1684594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ru-RU" sz="1100" b="0" i="0" dirty="0">
                <a:solidFill>
                  <a:srgbClr val="000000"/>
                </a:solidFill>
                <a:effectLst/>
                <a:latin typeface="PT Sans" panose="020B0503020203020204" pitchFamily="34" charset="-52"/>
              </a:rPr>
              <a:t>3)невозможна передача этого вируса комарами, слепнями и другими кровососущими насекомыми.</a:t>
            </a:r>
          </a:p>
        </p:txBody>
      </p:sp>
    </p:spTree>
    <p:extLst>
      <p:ext uri="{BB962C8B-B14F-4D97-AF65-F5344CB8AC3E}">
        <p14:creationId xmlns:p14="http://schemas.microsoft.com/office/powerpoint/2010/main" val="4762568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152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inherit</vt:lpstr>
      <vt:lpstr>PT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cp:lastPrinted>2023-11-21T03:54:21Z</cp:lastPrinted>
  <dcterms:created xsi:type="dcterms:W3CDTF">2023-11-21T03:04:33Z</dcterms:created>
  <dcterms:modified xsi:type="dcterms:W3CDTF">2023-11-21T03:56:38Z</dcterms:modified>
</cp:coreProperties>
</file>