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</p:sldIdLst>
  <p:sldSz cx="9144000" cy="5143500" type="screen4x3"/>
  <p:notesSz cx="9144000" cy="5143500"/>
  <p:defaultTextStyle>
    <a:lvl1pPr marL="0" indent="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1pPr>
    <a:lvl2pPr marL="457200" indent="4572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2pPr>
    <a:lvl3pPr marL="914400" indent="9144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3pPr>
    <a:lvl4pPr marL="1371600" indent="13716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4pPr>
    <a:lvl5pPr marL="1828800" indent="18288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 /><Relationship Id="rId5" Type="http://schemas.openxmlformats.org/officeDocument/2006/relationships/tableStyles" Target="tableStyles.xml" /><Relationship Id="rId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43000" y="841771"/>
            <a:ext cx="6858000" cy="17906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7"/>
            <a:ext cx="6858000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273843"/>
            <a:ext cx="1971675" cy="4358878"/>
          </a:xfrm>
        </p:spPr>
        <p:txBody>
          <a:bodyPr vert="eaVert"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49" y="273843"/>
            <a:ext cx="5800725" cy="435887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7" y="1282303"/>
            <a:ext cx="7886700" cy="2139552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3442097"/>
            <a:ext cx="7886700" cy="112513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49" y="1369218"/>
            <a:ext cx="3886200" cy="3263503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3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0" y="273843"/>
            <a:ext cx="7886700" cy="994171"/>
          </a:xfr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1" y="1260871"/>
            <a:ext cx="3868339" cy="6179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1" y="1878805"/>
            <a:ext cx="3868339" cy="2763440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1"/>
            <a:ext cx="3887390" cy="6179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5"/>
            <a:ext cx="3887390" cy="2763440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0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0" y="740567"/>
            <a:ext cx="4629150" cy="365521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0" y="1543050"/>
            <a:ext cx="2949177" cy="285869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0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3887390" y="740567"/>
            <a:ext cx="4629150" cy="365521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0" y="1543050"/>
            <a:ext cx="2949177" cy="285869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49" y="273843"/>
            <a:ext cx="7886700" cy="994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49" y="1369218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49" y="4767261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1"/>
            <a:ext cx="30861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1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3673530" name=""/>
          <p:cNvSpPr/>
          <p:nvPr/>
        </p:nvSpPr>
        <p:spPr bwMode="auto">
          <a:xfrm flipH="0" flipV="0">
            <a:off x="2087811" y="189443"/>
            <a:ext cx="5353885" cy="10061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upright="0" compatLnSpc="1">
            <a:prstTxWarp prst="textNoShape"/>
            <a:spAutoFit/>
          </a:bodyPr>
          <a:p>
            <a:pPr>
              <a:defRPr/>
            </a:pPr>
            <a:r>
              <a:rPr/>
              <a:t>                          </a:t>
            </a:r>
            <a:r>
              <a:rPr sz="2000" b="1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</a:t>
            </a:r>
            <a:r>
              <a:rPr sz="2000" b="1">
                <a:solidFill>
                  <a:srgbClr val="6A999F"/>
                </a:solidFill>
                <a:latin typeface="PT Astra Serif"/>
                <a:ea typeface="PT Astra Serif"/>
                <a:cs typeface="PT Astra Serif"/>
              </a:rPr>
              <a:t>СКАЖИ НЕТ!</a:t>
            </a:r>
            <a:endParaRPr sz="2000" b="1">
              <a:solidFill>
                <a:srgbClr val="6A999F"/>
              </a:solidFill>
              <a:latin typeface="PT Astra Serif"/>
              <a:ea typeface="PT Astra Serif"/>
              <a:cs typeface="PT Astra Serif"/>
            </a:endParaRPr>
          </a:p>
          <a:p>
            <a:pPr>
              <a:defRPr/>
            </a:pPr>
            <a:r>
              <a:rPr sz="2000" b="1">
                <a:solidFill>
                  <a:srgbClr val="C00000"/>
                </a:solidFill>
                <a:latin typeface="PT Astra Serif"/>
                <a:ea typeface="PT Astra Serif"/>
                <a:cs typeface="PT Astra Serif"/>
              </a:rPr>
              <a:t>        </a:t>
            </a:r>
            <a:r>
              <a:rPr sz="2000" b="1">
                <a:solidFill>
                  <a:srgbClr val="67557B"/>
                </a:solidFill>
                <a:latin typeface="PT Astra Serif"/>
                <a:ea typeface="PT Astra Serif"/>
                <a:cs typeface="PT Astra Serif"/>
              </a:rPr>
              <a:t>НЕФОРМАЛЬНОЙ ЗАНЯТОСТИ! </a:t>
            </a:r>
            <a:endParaRPr sz="2000" b="1">
              <a:solidFill>
                <a:srgbClr val="81789D"/>
              </a:solidFill>
              <a:latin typeface="PT Astra Serif"/>
              <a:cs typeface="PT Astra Serif"/>
            </a:endParaRPr>
          </a:p>
          <a:p>
            <a:pPr>
              <a:defRPr/>
            </a:pPr>
            <a:r>
              <a:rPr sz="2000" b="1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           </a:t>
            </a:r>
            <a:r>
              <a:rPr lang="ru-RU" sz="2000" b="1" i="0" u="none" strike="noStrike" cap="none" spc="0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                        </a:t>
            </a:r>
            <a:r>
              <a:rPr sz="2000" b="1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          </a:t>
            </a:r>
            <a:endParaRPr sz="2000" b="1">
              <a:solidFill>
                <a:schemeClr val="tx2">
                  <a:lumMod val="50000"/>
                </a:schemeClr>
              </a:solidFill>
              <a:latin typeface="PT Astra Serif"/>
              <a:cs typeface="PT Astra Serif"/>
            </a:endParaRPr>
          </a:p>
        </p:txBody>
      </p:sp>
      <p:sp>
        <p:nvSpPr>
          <p:cNvPr id="1225894978" name=""/>
          <p:cNvSpPr txBox="1"/>
          <p:nvPr/>
        </p:nvSpPr>
        <p:spPr bwMode="auto">
          <a:xfrm flipH="0" flipV="0">
            <a:off x="154797" y="1101780"/>
            <a:ext cx="3408658" cy="5490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1500" b="1">
                <a:solidFill>
                  <a:srgbClr val="6A999F"/>
                </a:solidFill>
                <a:latin typeface="PT Astra Serif"/>
                <a:ea typeface="PT Astra Serif"/>
                <a:cs typeface="PT Astra Serif"/>
              </a:rPr>
              <a:t>Гарантии при официальном трудоустройстве</a:t>
            </a:r>
            <a:endParaRPr sz="1500" b="1">
              <a:solidFill>
                <a:srgbClr val="6A999F"/>
              </a:solidFill>
              <a:latin typeface="PT Astra Serif"/>
              <a:ea typeface="PT Astra Serif"/>
              <a:cs typeface="PT Astra Serif"/>
            </a:endParaRPr>
          </a:p>
        </p:txBody>
      </p:sp>
      <p:sp>
        <p:nvSpPr>
          <p:cNvPr id="931271733" name=""/>
          <p:cNvSpPr txBox="1"/>
          <p:nvPr/>
        </p:nvSpPr>
        <p:spPr bwMode="auto">
          <a:xfrm flipH="0" flipV="0">
            <a:off x="6037884" y="1101780"/>
            <a:ext cx="2994723" cy="5490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p>
            <a:pPr algn="ctr">
              <a:defRPr/>
            </a:pPr>
            <a:r>
              <a:rPr sz="1500" b="1">
                <a:solidFill>
                  <a:srgbClr val="6A999F"/>
                </a:solidFill>
                <a:latin typeface="PT Astra Serif"/>
                <a:ea typeface="PT Astra Serif"/>
                <a:cs typeface="PT Astra Serif"/>
              </a:rPr>
              <a:t>Риски при неофициальном трудоустройстве</a:t>
            </a:r>
            <a:endParaRPr sz="1400" b="1">
              <a:solidFill>
                <a:srgbClr val="6A999F"/>
              </a:solidFill>
              <a:latin typeface="PT Astra Serif"/>
              <a:cs typeface="PT Astra Serif"/>
            </a:endParaRPr>
          </a:p>
        </p:txBody>
      </p:sp>
      <p:sp>
        <p:nvSpPr>
          <p:cNvPr id="2075750265" name=""/>
          <p:cNvSpPr txBox="1"/>
          <p:nvPr/>
        </p:nvSpPr>
        <p:spPr bwMode="auto">
          <a:xfrm flipH="0" flipV="0">
            <a:off x="90324" y="1650780"/>
            <a:ext cx="3530799" cy="26368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официальная заработная плата</a:t>
            </a:r>
            <a:endParaRPr sz="12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140692" indent="-140692">
              <a:buFont typeface="Arial"/>
              <a:buChar char="•"/>
              <a:defRPr/>
            </a:pPr>
            <a:endParaRPr sz="5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безопасные условия труда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140692" indent="-140692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оплата листка временной нетрудоспособности</a:t>
            </a:r>
            <a:endParaRPr lang="ru-RU" sz="5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>
              <a:defRPr/>
            </a:pPr>
            <a:r>
              <a:rPr sz="5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                 </a:t>
            </a:r>
            <a:endParaRPr lang="ru-RU" sz="5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оплата отпуска по уходу за ребенком до 1,5 лет</a:t>
            </a:r>
            <a:endParaRPr sz="12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140692" indent="-140692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ежегодный оплачиваемый отпуск 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40692" indent="-140692">
              <a:buFont typeface="Arial"/>
              <a:buChar char="•"/>
              <a:defRPr/>
            </a:pPr>
            <a:endParaRPr sz="5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достойный размер пенсии</a:t>
            </a:r>
            <a:endParaRPr sz="12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140692" indent="-140692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возможность получения кредита</a:t>
            </a:r>
            <a:endParaRPr sz="12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140692" indent="-140692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право на досрочное назначение пенсии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>
              <a:defRPr/>
            </a:pPr>
            <a:endParaRPr sz="18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>
              <a:defRPr/>
            </a:pPr>
            <a:endParaRPr/>
          </a:p>
        </p:txBody>
      </p:sp>
      <p:sp>
        <p:nvSpPr>
          <p:cNvPr id="1810548390" name=""/>
          <p:cNvSpPr txBox="1"/>
          <p:nvPr/>
        </p:nvSpPr>
        <p:spPr bwMode="auto">
          <a:xfrm flipH="0" flipV="0">
            <a:off x="5827775" y="1650780"/>
            <a:ext cx="3112772" cy="2667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17793" indent="-217793">
              <a:buFont typeface="Arial"/>
              <a:buChar char="•"/>
              <a:defRPr/>
            </a:pPr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заработная плата (часть заработной платы) - </a:t>
            </a:r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«в конверте»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140692" indent="-140692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представление отпуска и его оплата по усмотрению </a:t>
            </a:r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работодателя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140692" indent="-140692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работодатель не несет ответственности за здоровье работника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140692" indent="-140692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отказ банков в представлении кредита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12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отсутствие доплаты за работу в ночное время  и работу в праздничные дни</a:t>
            </a:r>
            <a:endParaRPr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12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отсутствие гарантии сохранения рабочего места в период временной  нетрудоспособности, декретного отпуска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</p:txBody>
      </p:sp>
      <p:sp>
        <p:nvSpPr>
          <p:cNvPr id="582462927" name=""/>
          <p:cNvSpPr txBox="1"/>
          <p:nvPr/>
        </p:nvSpPr>
        <p:spPr bwMode="auto">
          <a:xfrm flipH="0" flipV="0">
            <a:off x="2055773" y="4435816"/>
            <a:ext cx="5387723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p>
            <a:pPr algn="l">
              <a:defRPr/>
            </a:pPr>
            <a:r>
              <a:rPr lang="ru-RU" sz="2000" b="1" i="0" u="none" strike="noStrike" cap="none" spc="0">
                <a:solidFill>
                  <a:srgbClr val="C00000"/>
                </a:solidFill>
                <a:latin typeface="PT Astra Serif"/>
                <a:ea typeface="PT Astra Serif"/>
                <a:cs typeface="PT Astra Serif"/>
              </a:rPr>
              <a:t>   </a:t>
            </a:r>
            <a:r>
              <a:rPr lang="ru-RU" sz="2000" b="1" i="0" u="none" strike="noStrike" cap="none" spc="0">
                <a:solidFill>
                  <a:srgbClr val="67557B"/>
                </a:solidFill>
                <a:latin typeface="PT Astra Serif"/>
                <a:ea typeface="PT Astra Serif"/>
                <a:cs typeface="PT Astra Serif"/>
              </a:rPr>
              <a:t>СДЕЛАЙ ПРАВИЛЬНЫЙ ВЫБОР!</a:t>
            </a:r>
            <a:r>
              <a:rPr sz="2000" b="1">
                <a:solidFill>
                  <a:srgbClr val="67557B"/>
                </a:solidFill>
                <a:latin typeface="PT Astra Serif"/>
                <a:ea typeface="PT Astra Serif"/>
                <a:cs typeface="PT Astra Serif"/>
              </a:rPr>
              <a:t> </a:t>
            </a:r>
            <a:r>
              <a:rPr b="1">
                <a:solidFill>
                  <a:srgbClr val="8767D9"/>
                </a:solidFill>
                <a:latin typeface="PT Astra Serif"/>
                <a:ea typeface="PT Astra Serif"/>
                <a:cs typeface="PT Astra Serif"/>
              </a:rPr>
              <a:t>    </a:t>
            </a:r>
            <a:r>
              <a:rPr b="1">
                <a:solidFill>
                  <a:srgbClr val="8767D9"/>
                </a:solidFill>
                <a:latin typeface="PT Astra Serif"/>
                <a:ea typeface="PT Astra Serif"/>
                <a:cs typeface="PT Astra Serif"/>
              </a:rPr>
              <a:t> </a:t>
            </a:r>
            <a:r>
              <a:rPr b="1">
                <a:solidFill>
                  <a:srgbClr val="66547A"/>
                </a:solidFill>
                <a:latin typeface="PT Astra Serif"/>
                <a:ea typeface="PT Astra Serif"/>
                <a:cs typeface="PT Astra Serif"/>
              </a:rPr>
              <a:t>  </a:t>
            </a:r>
            <a:r>
              <a:rPr b="1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        </a:t>
            </a:r>
            <a:r>
              <a:rPr lang="ru-RU" sz="1800" b="1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 </a:t>
            </a:r>
            <a:r>
              <a:rPr b="1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</a:t>
            </a:r>
            <a:r>
              <a:rPr b="1">
                <a:solidFill>
                  <a:srgbClr val="C00000"/>
                </a:solidFill>
                <a:latin typeface="PT Astra Serif"/>
                <a:ea typeface="PT Astra Serif"/>
                <a:cs typeface="PT Astra Serif"/>
              </a:rPr>
              <a:t>       </a:t>
            </a:r>
            <a:r>
              <a:rPr sz="2000" b="1">
                <a:solidFill>
                  <a:srgbClr val="C00000"/>
                </a:solidFill>
                <a:latin typeface="PT Astra Serif"/>
                <a:ea typeface="PT Astra Serif"/>
                <a:cs typeface="PT Astra Serif"/>
              </a:rPr>
              <a:t>               </a:t>
            </a:r>
            <a:endParaRPr sz="2000" b="1">
              <a:solidFill>
                <a:schemeClr val="tx2">
                  <a:lumMod val="50000"/>
                </a:schemeClr>
              </a:solidFill>
              <a:latin typeface="PT Astra Serif"/>
              <a:ea typeface="PT Astra Serif"/>
              <a:cs typeface="PT Astra Serif"/>
            </a:endParaRPr>
          </a:p>
        </p:txBody>
      </p:sp>
      <p:pic>
        <p:nvPicPr>
          <p:cNvPr id="143784501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602764" y="1376280"/>
            <a:ext cx="2198320" cy="2405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Р7-Офис/7.4.0.223</Application>
  <DocSecurity>0</DocSecurity>
  <PresentationFormat/>
  <Paragraphs>0</Paragraphs>
  <Slides>1</Slides>
  <Notes>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Theme 1</vt:lpstr>
      <vt:lpstr>Slide 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chupina</dc:creator>
  <cp:keywords/>
  <dc:description/>
  <dc:identifier/>
  <dc:language/>
  <cp:lastModifiedBy/>
  <cp:revision>2136</cp:revision>
  <dcterms:created xsi:type="dcterms:W3CDTF">2020-01-15T03:49:00Z</dcterms:created>
  <dcterms:modified xsi:type="dcterms:W3CDTF">2024-02-21T09:07:40Z</dcterms:modified>
  <cp:category/>
  <cp:contentStatus/>
  <cp:version/>
</cp:coreProperties>
</file>